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467" r:id="rId3"/>
    <p:sldId id="490" r:id="rId4"/>
    <p:sldId id="466" r:id="rId5"/>
    <p:sldId id="459" r:id="rId6"/>
    <p:sldId id="463" r:id="rId7"/>
    <p:sldId id="461" r:id="rId8"/>
    <p:sldId id="492" r:id="rId9"/>
    <p:sldId id="476" r:id="rId10"/>
    <p:sldId id="489" r:id="rId11"/>
    <p:sldId id="491" r:id="rId12"/>
    <p:sldId id="484" r:id="rId13"/>
    <p:sldId id="477" r:id="rId14"/>
    <p:sldId id="488" r:id="rId15"/>
    <p:sldId id="485" r:id="rId16"/>
    <p:sldId id="478" r:id="rId17"/>
    <p:sldId id="479" r:id="rId1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99"/>
    <a:srgbClr val="0069B8"/>
    <a:srgbClr val="4A9EE3"/>
    <a:srgbClr val="7FADE3"/>
    <a:srgbClr val="33CCCC"/>
    <a:srgbClr val="9FCCFF"/>
    <a:srgbClr val="98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9C967E-2774-4C2A-A42E-06743A9AAB1F}" v="21" dt="2019-08-18T23:37:37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25" autoAdjust="0"/>
    <p:restoredTop sz="48803" autoAdjust="0"/>
  </p:normalViewPr>
  <p:slideViewPr>
    <p:cSldViewPr snapToGrid="0" snapToObjects="1" showGuides="1">
      <p:cViewPr varScale="1">
        <p:scale>
          <a:sx n="55" d="100"/>
          <a:sy n="55" d="100"/>
        </p:scale>
        <p:origin x="3630" y="66"/>
      </p:cViewPr>
      <p:guideLst>
        <p:guide orient="horz" pos="240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4" d="100"/>
        <a:sy n="174" d="100"/>
      </p:scale>
      <p:origin x="0" y="0"/>
    </p:cViewPr>
  </p:sorterViewPr>
  <p:notesViewPr>
    <p:cSldViewPr snapToGrid="0" snapToObjects="1">
      <p:cViewPr>
        <p:scale>
          <a:sx n="125" d="100"/>
          <a:sy n="125" d="100"/>
        </p:scale>
        <p:origin x="2200" y="-12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n Zalk" userId="1f811bf6-7718-4bf6-ae68-8bbda25a1b04" providerId="ADAL" clId="{9BB5672D-550D-4C1F-AF21-7917A2E65A17}"/>
    <pc:docChg chg="modSld">
      <pc:chgData name="Marion Zalk" userId="1f811bf6-7718-4bf6-ae68-8bbda25a1b04" providerId="ADAL" clId="{9BB5672D-550D-4C1F-AF21-7917A2E65A17}" dt="2019-08-08T01:35:14.500" v="3" actId="20577"/>
      <pc:docMkLst>
        <pc:docMk/>
      </pc:docMkLst>
      <pc:sldChg chg="modSp">
        <pc:chgData name="Marion Zalk" userId="1f811bf6-7718-4bf6-ae68-8bbda25a1b04" providerId="ADAL" clId="{9BB5672D-550D-4C1F-AF21-7917A2E65A17}" dt="2019-08-07T11:14:28.973" v="1" actId="20577"/>
        <pc:sldMkLst>
          <pc:docMk/>
          <pc:sldMk cId="2601183941" sldId="256"/>
        </pc:sldMkLst>
        <pc:spChg chg="mod">
          <ac:chgData name="Marion Zalk" userId="1f811bf6-7718-4bf6-ae68-8bbda25a1b04" providerId="ADAL" clId="{9BB5672D-550D-4C1F-AF21-7917A2E65A17}" dt="2019-08-07T11:14:28.973" v="1" actId="20577"/>
          <ac:spMkLst>
            <pc:docMk/>
            <pc:sldMk cId="2601183941" sldId="256"/>
            <ac:spMk id="5" creationId="{06A0305F-DDCD-4D04-B90B-3759A2CB32ED}"/>
          </ac:spMkLst>
        </pc:spChg>
      </pc:sldChg>
      <pc:sldChg chg="modSp">
        <pc:chgData name="Marion Zalk" userId="1f811bf6-7718-4bf6-ae68-8bbda25a1b04" providerId="ADAL" clId="{9BB5672D-550D-4C1F-AF21-7917A2E65A17}" dt="2019-08-08T01:35:14.500" v="3" actId="20577"/>
        <pc:sldMkLst>
          <pc:docMk/>
          <pc:sldMk cId="2558262148" sldId="478"/>
        </pc:sldMkLst>
        <pc:spChg chg="mod">
          <ac:chgData name="Marion Zalk" userId="1f811bf6-7718-4bf6-ae68-8bbda25a1b04" providerId="ADAL" clId="{9BB5672D-550D-4C1F-AF21-7917A2E65A17}" dt="2019-08-08T01:35:14.500" v="3" actId="20577"/>
          <ac:spMkLst>
            <pc:docMk/>
            <pc:sldMk cId="2558262148" sldId="478"/>
            <ac:spMk id="7" creationId="{8AA037FF-AFFB-EA40-8538-B23D8BECFC67}"/>
          </ac:spMkLst>
        </pc:spChg>
      </pc:sldChg>
      <pc:sldChg chg="modSp">
        <pc:chgData name="Marion Zalk" userId="1f811bf6-7718-4bf6-ae68-8bbda25a1b04" providerId="ADAL" clId="{9BB5672D-550D-4C1F-AF21-7917A2E65A17}" dt="2019-08-08T01:34:51.805" v="2" actId="20577"/>
        <pc:sldMkLst>
          <pc:docMk/>
          <pc:sldMk cId="2251457585" sldId="490"/>
        </pc:sldMkLst>
        <pc:spChg chg="mod">
          <ac:chgData name="Marion Zalk" userId="1f811bf6-7718-4bf6-ae68-8bbda25a1b04" providerId="ADAL" clId="{9BB5672D-550D-4C1F-AF21-7917A2E65A17}" dt="2019-08-08T01:34:51.805" v="2" actId="20577"/>
          <ac:spMkLst>
            <pc:docMk/>
            <pc:sldMk cId="2251457585" sldId="490"/>
            <ac:spMk id="16" creationId="{A9090FCC-6CE6-403B-89E2-8BE302780CE0}"/>
          </ac:spMkLst>
        </pc:spChg>
      </pc:sldChg>
    </pc:docChg>
  </pc:docChgLst>
  <pc:docChgLst>
    <pc:chgData name="Marion Zalk" userId="1f811bf6-7718-4bf6-ae68-8bbda25a1b04" providerId="ADAL" clId="{F74607EC-49C1-466C-9C98-B8CE85358ACE}"/>
  </pc:docChgLst>
  <pc:docChgLst>
    <pc:chgData name="Marion Zalk" userId="1f811bf6-7718-4bf6-ae68-8bbda25a1b04" providerId="ADAL" clId="{B69C967E-2774-4C2A-A42E-06743A9AAB1F}"/>
    <pc:docChg chg="modSld">
      <pc:chgData name="Marion Zalk" userId="1f811bf6-7718-4bf6-ae68-8bbda25a1b04" providerId="ADAL" clId="{B69C967E-2774-4C2A-A42E-06743A9AAB1F}" dt="2019-08-18T23:38:44.342" v="38" actId="20577"/>
      <pc:docMkLst>
        <pc:docMk/>
      </pc:docMkLst>
      <pc:sldChg chg="modNotesTx">
        <pc:chgData name="Marion Zalk" userId="1f811bf6-7718-4bf6-ae68-8bbda25a1b04" providerId="ADAL" clId="{B69C967E-2774-4C2A-A42E-06743A9AAB1F}" dt="2019-08-18T23:36:48.440" v="15" actId="20577"/>
        <pc:sldMkLst>
          <pc:docMk/>
          <pc:sldMk cId="1967265713" sldId="461"/>
        </pc:sldMkLst>
      </pc:sldChg>
      <pc:sldChg chg="modNotesTx">
        <pc:chgData name="Marion Zalk" userId="1f811bf6-7718-4bf6-ae68-8bbda25a1b04" providerId="ADAL" clId="{B69C967E-2774-4C2A-A42E-06743A9AAB1F}" dt="2019-08-18T23:36:45.717" v="14" actId="20577"/>
        <pc:sldMkLst>
          <pc:docMk/>
          <pc:sldMk cId="1210205190" sldId="463"/>
        </pc:sldMkLst>
      </pc:sldChg>
      <pc:sldChg chg="modSp">
        <pc:chgData name="Marion Zalk" userId="1f811bf6-7718-4bf6-ae68-8bbda25a1b04" providerId="ADAL" clId="{B69C967E-2774-4C2A-A42E-06743A9AAB1F}" dt="2019-08-18T23:36:37.971" v="13" actId="20577"/>
        <pc:sldMkLst>
          <pc:docMk/>
          <pc:sldMk cId="1889443582" sldId="466"/>
        </pc:sldMkLst>
        <pc:spChg chg="mod">
          <ac:chgData name="Marion Zalk" userId="1f811bf6-7718-4bf6-ae68-8bbda25a1b04" providerId="ADAL" clId="{B69C967E-2774-4C2A-A42E-06743A9AAB1F}" dt="2019-08-18T23:36:37.971" v="13" actId="20577"/>
          <ac:spMkLst>
            <pc:docMk/>
            <pc:sldMk cId="1889443582" sldId="466"/>
            <ac:spMk id="16" creationId="{A9090FCC-6CE6-403B-89E2-8BE302780CE0}"/>
          </ac:spMkLst>
        </pc:spChg>
      </pc:sldChg>
      <pc:sldChg chg="modNotesTx">
        <pc:chgData name="Marion Zalk" userId="1f811bf6-7718-4bf6-ae68-8bbda25a1b04" providerId="ADAL" clId="{B69C967E-2774-4C2A-A42E-06743A9AAB1F}" dt="2019-08-18T23:37:04.630" v="21" actId="20577"/>
        <pc:sldMkLst>
          <pc:docMk/>
          <pc:sldMk cId="3614711091" sldId="476"/>
        </pc:sldMkLst>
      </pc:sldChg>
      <pc:sldChg chg="modNotesTx">
        <pc:chgData name="Marion Zalk" userId="1f811bf6-7718-4bf6-ae68-8bbda25a1b04" providerId="ADAL" clId="{B69C967E-2774-4C2A-A42E-06743A9AAB1F}" dt="2019-08-18T23:38:24.774" v="36" actId="20577"/>
        <pc:sldMkLst>
          <pc:docMk/>
          <pc:sldMk cId="3228494940" sldId="477"/>
        </pc:sldMkLst>
      </pc:sldChg>
      <pc:sldChg chg="modNotesTx">
        <pc:chgData name="Marion Zalk" userId="1f811bf6-7718-4bf6-ae68-8bbda25a1b04" providerId="ADAL" clId="{B69C967E-2774-4C2A-A42E-06743A9AAB1F}" dt="2019-08-18T23:38:18.863" v="35" actId="20577"/>
        <pc:sldMkLst>
          <pc:docMk/>
          <pc:sldMk cId="4257981635" sldId="484"/>
        </pc:sldMkLst>
      </pc:sldChg>
      <pc:sldChg chg="modNotesTx">
        <pc:chgData name="Marion Zalk" userId="1f811bf6-7718-4bf6-ae68-8bbda25a1b04" providerId="ADAL" clId="{B69C967E-2774-4C2A-A42E-06743A9AAB1F}" dt="2019-08-18T23:38:44.342" v="38" actId="20577"/>
        <pc:sldMkLst>
          <pc:docMk/>
          <pc:sldMk cId="4250970866" sldId="485"/>
        </pc:sldMkLst>
      </pc:sldChg>
      <pc:sldChg chg="modNotesTx">
        <pc:chgData name="Marion Zalk" userId="1f811bf6-7718-4bf6-ae68-8bbda25a1b04" providerId="ADAL" clId="{B69C967E-2774-4C2A-A42E-06743A9AAB1F}" dt="2019-08-18T23:38:30.284" v="37" actId="20577"/>
        <pc:sldMkLst>
          <pc:docMk/>
          <pc:sldMk cId="290617745" sldId="488"/>
        </pc:sldMkLst>
      </pc:sldChg>
      <pc:sldChg chg="modNotesTx">
        <pc:chgData name="Marion Zalk" userId="1f811bf6-7718-4bf6-ae68-8bbda25a1b04" providerId="ADAL" clId="{B69C967E-2774-4C2A-A42E-06743A9AAB1F}" dt="2019-08-18T23:37:08.435" v="22" actId="20577"/>
        <pc:sldMkLst>
          <pc:docMk/>
          <pc:sldMk cId="4232119118" sldId="489"/>
        </pc:sldMkLst>
      </pc:sldChg>
      <pc:sldChg chg="modSp">
        <pc:chgData name="Marion Zalk" userId="1f811bf6-7718-4bf6-ae68-8bbda25a1b04" providerId="ADAL" clId="{B69C967E-2774-4C2A-A42E-06743A9AAB1F}" dt="2019-08-18T23:36:27.173" v="2"/>
        <pc:sldMkLst>
          <pc:docMk/>
          <pc:sldMk cId="2251457585" sldId="490"/>
        </pc:sldMkLst>
        <pc:spChg chg="mod">
          <ac:chgData name="Marion Zalk" userId="1f811bf6-7718-4bf6-ae68-8bbda25a1b04" providerId="ADAL" clId="{B69C967E-2774-4C2A-A42E-06743A9AAB1F}" dt="2019-08-18T23:36:27.173" v="2"/>
          <ac:spMkLst>
            <pc:docMk/>
            <pc:sldMk cId="2251457585" sldId="490"/>
            <ac:spMk id="16" creationId="{A9090FCC-6CE6-403B-89E2-8BE302780CE0}"/>
          </ac:spMkLst>
        </pc:spChg>
      </pc:sldChg>
      <pc:sldChg chg="modSp">
        <pc:chgData name="Marion Zalk" userId="1f811bf6-7718-4bf6-ae68-8bbda25a1b04" providerId="ADAL" clId="{B69C967E-2774-4C2A-A42E-06743A9AAB1F}" dt="2019-08-18T23:38:11.064" v="34" actId="255"/>
        <pc:sldMkLst>
          <pc:docMk/>
          <pc:sldMk cId="2977816558" sldId="491"/>
        </pc:sldMkLst>
        <pc:spChg chg="mod">
          <ac:chgData name="Marion Zalk" userId="1f811bf6-7718-4bf6-ae68-8bbda25a1b04" providerId="ADAL" clId="{B69C967E-2774-4C2A-A42E-06743A9AAB1F}" dt="2019-08-18T23:38:11.064" v="34" actId="255"/>
          <ac:spMkLst>
            <pc:docMk/>
            <pc:sldMk cId="2977816558" sldId="491"/>
            <ac:spMk id="6" creationId="{42AAE1AD-30F7-DA49-A44D-669E9D088EF4}"/>
          </ac:spMkLst>
        </pc:spChg>
      </pc:sldChg>
      <pc:sldChg chg="modSp modNotesTx">
        <pc:chgData name="Marion Zalk" userId="1f811bf6-7718-4bf6-ae68-8bbda25a1b04" providerId="ADAL" clId="{B69C967E-2774-4C2A-A42E-06743A9AAB1F}" dt="2019-08-18T23:36:59.799" v="20" actId="20577"/>
        <pc:sldMkLst>
          <pc:docMk/>
          <pc:sldMk cId="2367422921" sldId="492"/>
        </pc:sldMkLst>
        <pc:spChg chg="mod">
          <ac:chgData name="Marion Zalk" userId="1f811bf6-7718-4bf6-ae68-8bbda25a1b04" providerId="ADAL" clId="{B69C967E-2774-4C2A-A42E-06743A9AAB1F}" dt="2019-08-18T23:36:56.711" v="19" actId="20577"/>
          <ac:spMkLst>
            <pc:docMk/>
            <pc:sldMk cId="2367422921" sldId="492"/>
            <ac:spMk id="16" creationId="{A9090FCC-6CE6-403B-89E2-8BE302780CE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614D1-DD0A-AA4A-868F-6112EB18819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2D6F2-FF2F-264A-8527-822769157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45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67F08-796F-D848-9D77-9CD45559A276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3C82A-F636-C145-9DED-6BE6B30CF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81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63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03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44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72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279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44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91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49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2821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1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56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Answer is 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82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11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51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91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76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 userDrawn="1"/>
        </p:nvSpPr>
        <p:spPr bwMode="auto">
          <a:xfrm>
            <a:off x="1812925" y="107950"/>
            <a:ext cx="0" cy="862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5" name="Line 5"/>
          <p:cNvSpPr>
            <a:spLocks noChangeShapeType="1"/>
          </p:cNvSpPr>
          <p:nvPr userDrawn="1"/>
        </p:nvSpPr>
        <p:spPr bwMode="auto">
          <a:xfrm>
            <a:off x="2743200" y="107950"/>
            <a:ext cx="1588" cy="519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6" name="Picture 9" descr="5011_PPT_BG_EndPag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588" y="0"/>
            <a:ext cx="91455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1972470" y="493714"/>
            <a:ext cx="1587" cy="13128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8" name="Picture 13" descr="UOM-Rev3D_S_sm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5137" y="430386"/>
            <a:ext cx="1347788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2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2438400" y="1806576"/>
            <a:ext cx="6400800" cy="131286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923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49960" y="4267200"/>
            <a:ext cx="7989240" cy="2286000"/>
          </a:xfrm>
        </p:spPr>
        <p:txBody>
          <a:bodyPr/>
          <a:lstStyle>
            <a:lvl1pPr marL="0" indent="0" algn="ctr">
              <a:buFontTx/>
              <a:buNone/>
              <a:defRPr b="0">
                <a:solidFill>
                  <a:srgbClr val="00B050"/>
                </a:solidFill>
              </a:defRPr>
            </a:lvl1pPr>
          </a:lstStyle>
          <a:p>
            <a:r>
              <a:rPr lang="en-AU"/>
              <a:t>Click to edit Master subtitle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9313" y="3581400"/>
            <a:ext cx="7989887" cy="609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00"/>
                </a:solidFill>
              </a:defRPr>
            </a:lvl1pPr>
          </a:lstStyle>
          <a:p>
            <a:pPr lvl="0"/>
            <a:r>
              <a:rPr lang="en-US" dirty="0"/>
              <a:t>Click to edit Author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8991600" cy="53340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097804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4419600" cy="53340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48200" y="990600"/>
            <a:ext cx="4419600" cy="53340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449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Frame -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1447800"/>
            <a:ext cx="4419600" cy="48768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48200" y="1447800"/>
            <a:ext cx="4419600" cy="48768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" y="990600"/>
            <a:ext cx="4419600" cy="457200"/>
          </a:xfrm>
        </p:spPr>
        <p:txBody>
          <a:bodyPr/>
          <a:lstStyle>
            <a:lvl1pPr marL="0" indent="0" algn="ctr">
              <a:buNone/>
              <a:defRPr baseline="0">
                <a:solidFill>
                  <a:srgbClr val="00B05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Title text</a:t>
            </a:r>
            <a:endParaRPr lang="en-AU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990600"/>
            <a:ext cx="4419600" cy="457200"/>
          </a:xfrm>
        </p:spPr>
        <p:txBody>
          <a:bodyPr/>
          <a:lstStyle>
            <a:lvl1pPr marL="0" indent="0" algn="ctr">
              <a:buNone/>
              <a:defRPr baseline="0">
                <a:solidFill>
                  <a:srgbClr val="00B05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Title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3366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97792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200" y="990600"/>
            <a:ext cx="8991600" cy="53340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349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7885C9-A3FB-6C4B-AC53-C723F1B37DCF}" type="datetimeFigureOut">
              <a:rPr lang="en-AU"/>
              <a:pPr>
                <a:defRPr/>
              </a:pPr>
              <a:t>19/08/2019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A722C-0674-F94E-8C47-72006329295D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454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6769100"/>
            <a:ext cx="9143700" cy="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387900" y="1536600"/>
            <a:ext cx="8368200" cy="2051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7900" y="3892600"/>
            <a:ext cx="8368200" cy="14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0228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8"/>
          <p:cNvSpPr>
            <a:spLocks noChangeShapeType="1"/>
          </p:cNvSpPr>
          <p:nvPr/>
        </p:nvSpPr>
        <p:spPr bwMode="auto">
          <a:xfrm>
            <a:off x="1812925" y="107950"/>
            <a:ext cx="0" cy="862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1027" name="Picture 9" descr="UOM-Rev3D_S_sm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33400" y="119063"/>
            <a:ext cx="860425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00336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AU"/>
          </a:p>
        </p:txBody>
      </p:sp>
      <p:sp>
        <p:nvSpPr>
          <p:cNvPr id="1029" name="Line 11"/>
          <p:cNvSpPr>
            <a:spLocks noChangeShapeType="1"/>
          </p:cNvSpPr>
          <p:nvPr/>
        </p:nvSpPr>
        <p:spPr bwMode="auto">
          <a:xfrm>
            <a:off x="2386668" y="159543"/>
            <a:ext cx="1588" cy="519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1030" name="Picture 13" descr="UOM-Rev3D_H_sm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107950"/>
            <a:ext cx="23622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Line 14"/>
          <p:cNvSpPr>
            <a:spLocks noChangeShapeType="1"/>
          </p:cNvSpPr>
          <p:nvPr/>
        </p:nvSpPr>
        <p:spPr bwMode="auto">
          <a:xfrm>
            <a:off x="0" y="6400800"/>
            <a:ext cx="9144000" cy="0"/>
          </a:xfrm>
          <a:prstGeom prst="line">
            <a:avLst/>
          </a:prstGeom>
          <a:noFill/>
          <a:ln w="9525">
            <a:solidFill>
              <a:srgbClr val="00336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solidFill>
            <a:srgbClr val="759FB8"/>
          </a:solidFill>
          <a:ln w="9525">
            <a:noFill/>
            <a:miter lim="800000"/>
            <a:headEnd/>
            <a:tailEnd/>
          </a:ln>
          <a:effectLst>
            <a:outerShdw algn="ctr" rotWithShape="0">
              <a:srgbClr val="808080">
                <a:alpha val="45000"/>
              </a:srgb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AU">
              <a:latin typeface="Arial" charset="0"/>
              <a:ea typeface="ＭＳ Ｐゴシック" charset="-128"/>
            </a:endParaRPr>
          </a:p>
        </p:txBody>
      </p:sp>
      <p:sp>
        <p:nvSpPr>
          <p:cNvPr id="1033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2462213" y="76200"/>
            <a:ext cx="660558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1034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990600"/>
            <a:ext cx="8991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1036" name="TextBox 11"/>
          <p:cNvSpPr txBox="1">
            <a:spLocks noChangeArrowheads="1"/>
          </p:cNvSpPr>
          <p:nvPr/>
        </p:nvSpPr>
        <p:spPr bwMode="auto">
          <a:xfrm>
            <a:off x="104316" y="6465956"/>
            <a:ext cx="42370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i="1">
                <a:solidFill>
                  <a:schemeClr val="bg2"/>
                </a:solidFill>
              </a:rPr>
              <a:t>SWEN90016</a:t>
            </a:r>
            <a:r>
              <a:rPr lang="en-US" sz="1200" i="1" baseline="0">
                <a:solidFill>
                  <a:schemeClr val="bg2"/>
                </a:solidFill>
              </a:rPr>
              <a:t> Software Processes and Project Management</a:t>
            </a:r>
            <a:endParaRPr lang="en-US" sz="1200" i="1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927E7-19C3-42E9-AF40-66A5E4470FD4}"/>
              </a:ext>
            </a:extLst>
          </p:cNvPr>
          <p:cNvSpPr txBox="1"/>
          <p:nvPr userDrawn="1"/>
        </p:nvSpPr>
        <p:spPr>
          <a:xfrm>
            <a:off x="7149947" y="6485690"/>
            <a:ext cx="1886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ALL STARTS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8" r:id="rId7"/>
    <p:sldLayoutId id="2147483829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rgbClr val="002060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rgbClr val="00B050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FFC000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C00000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2438400" y="444501"/>
            <a:ext cx="6214712" cy="3232350"/>
          </a:xfrm>
        </p:spPr>
        <p:txBody>
          <a:bodyPr/>
          <a:lstStyle/>
          <a:p>
            <a:pPr algn="ctr"/>
            <a:r>
              <a:rPr lang="en-AU" altLang="en-US" sz="3600" dirty="0"/>
              <a:t>SWEN90016</a:t>
            </a:r>
            <a:br>
              <a:rPr lang="en-AU" altLang="en-US" sz="3600" dirty="0"/>
            </a:br>
            <a:br>
              <a:rPr lang="en-AU" altLang="en-US" sz="3600" dirty="0"/>
            </a:br>
            <a:r>
              <a:rPr lang="en-AU" altLang="en-US" sz="3600" dirty="0"/>
              <a:t>Software Processes &amp; Project Management</a:t>
            </a:r>
            <a:endParaRPr lang="en-US" sz="36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6A0305F-DDCD-4D04-B90B-3759A2CB32ED}"/>
              </a:ext>
            </a:extLst>
          </p:cNvPr>
          <p:cNvSpPr txBox="1">
            <a:spLocks/>
          </p:cNvSpPr>
          <p:nvPr/>
        </p:nvSpPr>
        <p:spPr bwMode="auto">
          <a:xfrm>
            <a:off x="5390147" y="5862436"/>
            <a:ext cx="3176472" cy="845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/>
            <a:r>
              <a:rPr lang="en-AU" altLang="en-US" sz="1800" kern="0" dirty="0">
                <a:solidFill>
                  <a:schemeClr val="bg1"/>
                </a:solidFill>
              </a:rPr>
              <a:t>2019 – Semester 2</a:t>
            </a:r>
          </a:p>
          <a:p>
            <a:pPr algn="r"/>
            <a:r>
              <a:rPr lang="en-AU" altLang="en-US" sz="1800" kern="0" dirty="0">
                <a:solidFill>
                  <a:schemeClr val="bg1"/>
                </a:solidFill>
              </a:rPr>
              <a:t>Tutorial 2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6A0305F-DDCD-4D04-B90B-3759A2CB32ED}"/>
              </a:ext>
            </a:extLst>
          </p:cNvPr>
          <p:cNvSpPr txBox="1">
            <a:spLocks/>
          </p:cNvSpPr>
          <p:nvPr/>
        </p:nvSpPr>
        <p:spPr bwMode="auto">
          <a:xfrm>
            <a:off x="577380" y="6256421"/>
            <a:ext cx="5101525" cy="437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AU" altLang="en-US" sz="1800" kern="0" dirty="0">
                <a:solidFill>
                  <a:schemeClr val="bg1"/>
                </a:solidFill>
              </a:rPr>
              <a:t>Copyright University of Melbourne 2017</a:t>
            </a:r>
          </a:p>
        </p:txBody>
      </p:sp>
      <p:sp>
        <p:nvSpPr>
          <p:cNvPr id="8" name="Shape 64">
            <a:extLst>
              <a:ext uri="{FF2B5EF4-FFF2-40B4-BE49-F238E27FC236}">
                <a16:creationId xmlns:a16="http://schemas.microsoft.com/office/drawing/2014/main" id="{E1CF9BA7-25DE-1A45-AA3E-E29EB0F550E1}"/>
              </a:ext>
            </a:extLst>
          </p:cNvPr>
          <p:cNvSpPr txBox="1">
            <a:spLocks/>
          </p:cNvSpPr>
          <p:nvPr/>
        </p:nvSpPr>
        <p:spPr bwMode="auto">
          <a:xfrm>
            <a:off x="1975849" y="3753424"/>
            <a:ext cx="5638799" cy="1717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SDLC Process</a:t>
            </a:r>
          </a:p>
          <a:p>
            <a:r>
              <a:rPr lang="en-US" kern="0" dirty="0"/>
              <a:t>Language Research Case Study</a:t>
            </a:r>
          </a:p>
          <a:p>
            <a:r>
              <a:rPr lang="en-US" kern="0" dirty="0"/>
              <a:t>Assignment 1</a:t>
            </a:r>
          </a:p>
          <a:p>
            <a:endParaRPr lang="en" kern="0" dirty="0"/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7B3A0976-B66A-784D-B7B9-8E895FAD26D1}"/>
              </a:ext>
            </a:extLst>
          </p:cNvPr>
          <p:cNvSpPr/>
          <p:nvPr/>
        </p:nvSpPr>
        <p:spPr>
          <a:xfrm>
            <a:off x="2050482" y="3659354"/>
            <a:ext cx="169334" cy="1171992"/>
          </a:xfrm>
          <a:prstGeom prst="halfFrame">
            <a:avLst/>
          </a:prstGeom>
          <a:solidFill>
            <a:srgbClr val="00B050"/>
          </a:solidFill>
          <a:ln w="63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7BE5CA51-9983-604B-BA58-28319188C664}"/>
              </a:ext>
            </a:extLst>
          </p:cNvPr>
          <p:cNvSpPr/>
          <p:nvPr/>
        </p:nvSpPr>
        <p:spPr>
          <a:xfrm rot="10800000">
            <a:off x="7445314" y="4298870"/>
            <a:ext cx="169334" cy="1171992"/>
          </a:xfrm>
          <a:prstGeom prst="halfFrame">
            <a:avLst/>
          </a:prstGeom>
          <a:solidFill>
            <a:srgbClr val="00B050"/>
          </a:solidFill>
          <a:ln w="63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Compare SDLCs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 </a:t>
            </a:r>
            <a:fld id="{E714E059-E509-4057-9854-D87D1A2F4F01}" type="slidenum">
              <a:rPr lang="en-AU" smtClean="0"/>
              <a:pPr/>
              <a:t>10</a:t>
            </a:fld>
            <a:r>
              <a:rPr lang="en-AU"/>
              <a:t> -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090FCC-6CE6-403B-89E2-8BE302780CE0}"/>
              </a:ext>
            </a:extLst>
          </p:cNvPr>
          <p:cNvSpPr txBox="1">
            <a:spLocks/>
          </p:cNvSpPr>
          <p:nvPr/>
        </p:nvSpPr>
        <p:spPr bwMode="auto">
          <a:xfrm>
            <a:off x="1811118" y="1716055"/>
            <a:ext cx="5749012" cy="171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71463" lvl="1" indent="-182563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B050"/>
                </a:solidFill>
              </a:rPr>
              <a:t>Customer knows what they want at the start</a:t>
            </a:r>
          </a:p>
          <a:p>
            <a:pPr marL="271463" lvl="1" indent="-182563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B050"/>
                </a:solidFill>
              </a:rPr>
              <a:t>Stable, precise and known requirements</a:t>
            </a:r>
          </a:p>
          <a:p>
            <a:pPr marL="271463" lvl="1" indent="-182563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B050"/>
                </a:solidFill>
              </a:rPr>
              <a:t>Change is not expected</a:t>
            </a:r>
          </a:p>
          <a:p>
            <a:pPr marL="271463" lvl="1" indent="-182563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B050"/>
                </a:solidFill>
              </a:rPr>
              <a:t>Mature technologies and tools</a:t>
            </a:r>
            <a:endParaRPr lang="en-US" sz="2000" dirty="0">
              <a:solidFill>
                <a:srgbClr val="00B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8C0698-C61A-413F-BAE6-FFD9215FF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160" y="1073475"/>
            <a:ext cx="596161" cy="522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49E023-5F95-4372-874D-3CADDF2447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498" y="990599"/>
            <a:ext cx="696612" cy="700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955B77-86B8-4019-ADEF-844FCBC3B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112" y="1067589"/>
            <a:ext cx="797959" cy="528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7FC596-D2CE-4729-A935-83354F60F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8176" y="1076211"/>
            <a:ext cx="620593" cy="614852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F297DBB-5878-BE41-A44A-2B6790446CE3}"/>
              </a:ext>
            </a:extLst>
          </p:cNvPr>
          <p:cNvSpPr txBox="1">
            <a:spLocks/>
          </p:cNvSpPr>
          <p:nvPr/>
        </p:nvSpPr>
        <p:spPr bwMode="auto">
          <a:xfrm>
            <a:off x="269725" y="1087566"/>
            <a:ext cx="4993651" cy="606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400" dirty="0"/>
              <a:t>When to choose Formal Models?</a:t>
            </a:r>
          </a:p>
          <a:p>
            <a:pPr marL="271463" lvl="1" indent="-182563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94BC5C6-FEDC-9A4D-9189-8E332BA9D56D}"/>
              </a:ext>
            </a:extLst>
          </p:cNvPr>
          <p:cNvSpPr txBox="1">
            <a:spLocks/>
          </p:cNvSpPr>
          <p:nvPr/>
        </p:nvSpPr>
        <p:spPr bwMode="auto">
          <a:xfrm>
            <a:off x="269725" y="3544865"/>
            <a:ext cx="5706477" cy="568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400" dirty="0"/>
              <a:t>When to choose Agile Models?</a:t>
            </a:r>
          </a:p>
          <a:p>
            <a:pPr marL="271463" lvl="1" indent="-182563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74E0761-49FE-6446-86D9-B1D04294D27A}"/>
              </a:ext>
            </a:extLst>
          </p:cNvPr>
          <p:cNvSpPr txBox="1">
            <a:spLocks/>
          </p:cNvSpPr>
          <p:nvPr/>
        </p:nvSpPr>
        <p:spPr bwMode="auto">
          <a:xfrm>
            <a:off x="1811117" y="4011584"/>
            <a:ext cx="4769297" cy="123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71463" lvl="1" indent="-182563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B050"/>
                </a:solidFill>
              </a:rPr>
              <a:t>Customer gives time to project</a:t>
            </a:r>
          </a:p>
          <a:p>
            <a:pPr marL="271463" lvl="1" indent="-182563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B050"/>
                </a:solidFill>
              </a:rPr>
              <a:t>Requirements continue to emerge</a:t>
            </a:r>
          </a:p>
          <a:p>
            <a:pPr marL="271463" lvl="1" indent="-182563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B050"/>
                </a:solidFill>
              </a:rPr>
              <a:t>Change is welcome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8A130AC-6395-2B48-80F7-7CF3536C28A4}"/>
              </a:ext>
            </a:extLst>
          </p:cNvPr>
          <p:cNvSpPr txBox="1">
            <a:spLocks/>
          </p:cNvSpPr>
          <p:nvPr/>
        </p:nvSpPr>
        <p:spPr bwMode="auto">
          <a:xfrm>
            <a:off x="269725" y="5367196"/>
            <a:ext cx="7682567" cy="568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400" dirty="0"/>
              <a:t>When to choose a hybrid model?</a:t>
            </a:r>
          </a:p>
          <a:p>
            <a:pPr marL="271463" lvl="1" indent="-182563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4804B66-30E6-5446-8C0E-90930A32DA63}"/>
              </a:ext>
            </a:extLst>
          </p:cNvPr>
          <p:cNvSpPr txBox="1">
            <a:spLocks/>
          </p:cNvSpPr>
          <p:nvPr/>
        </p:nvSpPr>
        <p:spPr bwMode="auto">
          <a:xfrm>
            <a:off x="1811118" y="5735365"/>
            <a:ext cx="5668042" cy="51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71463" lvl="1" indent="-182563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B050"/>
                </a:solidFill>
              </a:rPr>
              <a:t>Client has a prescriptive model established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8B6683-82F2-5740-A263-B5F1FDA1F8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1073" y="3771899"/>
            <a:ext cx="1730027" cy="1019928"/>
          </a:xfrm>
          <a:prstGeom prst="rect">
            <a:avLst/>
          </a:prstGeom>
        </p:spPr>
      </p:pic>
      <p:sp>
        <p:nvSpPr>
          <p:cNvPr id="17" name="Shape 93">
            <a:extLst>
              <a:ext uri="{FF2B5EF4-FFF2-40B4-BE49-F238E27FC236}">
                <a16:creationId xmlns:a16="http://schemas.microsoft.com/office/drawing/2014/main" id="{BD3CDE4B-276B-1949-931E-13A3C7628C97}"/>
              </a:ext>
            </a:extLst>
          </p:cNvPr>
          <p:cNvSpPr txBox="1">
            <a:spLocks/>
          </p:cNvSpPr>
          <p:nvPr/>
        </p:nvSpPr>
        <p:spPr>
          <a:xfrm>
            <a:off x="5517396" y="5992785"/>
            <a:ext cx="3393913" cy="4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</a:pPr>
            <a:r>
              <a:rPr lang="en-AU" sz="2400" kern="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from Lecture 2, slide 27</a:t>
            </a:r>
            <a:endParaRPr lang="en-AU" kern="0" dirty="0"/>
          </a:p>
          <a:p>
            <a:pPr marL="0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AU" kern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211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2A8E7-7D99-DA43-AFF8-0B02ADBBE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11</a:t>
            </a:fld>
            <a:r>
              <a:rPr lang="en-AU" dirty="0"/>
              <a:t>-</a:t>
            </a:r>
          </a:p>
        </p:txBody>
      </p:sp>
      <p:sp>
        <p:nvSpPr>
          <p:cNvPr id="5" name="Shape 69">
            <a:extLst>
              <a:ext uri="{FF2B5EF4-FFF2-40B4-BE49-F238E27FC236}">
                <a16:creationId xmlns:a16="http://schemas.microsoft.com/office/drawing/2014/main" id="{4577C103-A73D-B341-AAC4-BFAAFF9760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93929" y="88726"/>
            <a:ext cx="5973871" cy="68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Today’s aim</a:t>
            </a:r>
          </a:p>
        </p:txBody>
      </p:sp>
      <p:sp>
        <p:nvSpPr>
          <p:cNvPr id="6" name="Shape 70">
            <a:extLst>
              <a:ext uri="{FF2B5EF4-FFF2-40B4-BE49-F238E27FC236}">
                <a16:creationId xmlns:a16="http://schemas.microsoft.com/office/drawing/2014/main" id="{42AAE1AD-30F7-DA49-A44D-669E9D088EF4}"/>
              </a:ext>
            </a:extLst>
          </p:cNvPr>
          <p:cNvSpPr txBox="1">
            <a:spLocks noGrp="1"/>
          </p:cNvSpPr>
          <p:nvPr>
            <p:ph type="body" sz="quarter" idx="11"/>
          </p:nvPr>
        </p:nvSpPr>
        <p:spPr>
          <a:xfrm>
            <a:off x="1504168" y="945831"/>
            <a:ext cx="6312569" cy="5334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 dirty="0"/>
              <a:t>Explore the </a:t>
            </a:r>
            <a:r>
              <a:rPr lang="en" sz="1400" dirty="0">
                <a:solidFill>
                  <a:srgbClr val="00B050"/>
                </a:solidFill>
              </a:rPr>
              <a:t>relationship</a:t>
            </a:r>
            <a:r>
              <a:rPr lang="en" sz="1400" dirty="0"/>
              <a:t> between projects and processes</a:t>
            </a:r>
          </a:p>
          <a:p>
            <a:r>
              <a:rPr lang="en-AU" sz="1400" kern="1200" dirty="0"/>
              <a:t>A “process” is a repetitive sequence of tasks and the tasks are known at the outset since it is repetitive.</a:t>
            </a:r>
          </a:p>
          <a:p>
            <a:endParaRPr lang="en-AU" sz="1400" kern="1200" dirty="0"/>
          </a:p>
          <a:p>
            <a:r>
              <a:rPr lang="en-AU" sz="1400" kern="1200" dirty="0"/>
              <a:t>The sequence of tasks in a “project” is not normally repetitive and may not be known at the outset of the project.</a:t>
            </a:r>
          </a:p>
          <a:p>
            <a:endParaRPr lang="en-AU" sz="1400" kern="1200" dirty="0"/>
          </a:p>
          <a:p>
            <a:r>
              <a:rPr lang="en-AU" sz="1400" kern="1200" dirty="0"/>
              <a:t>A “process” is generally ongoing and doesn’t normally have an end.</a:t>
            </a:r>
          </a:p>
          <a:p>
            <a:r>
              <a:rPr lang="en-AU" sz="1400" kern="1200" dirty="0"/>
              <a:t>A “project” has a beginning and an end (although the beginning and end may not be well-defined when the project starts and the end might be a long time in the future).</a:t>
            </a:r>
            <a:endParaRPr lang="en-AU" sz="1400" dirty="0"/>
          </a:p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endParaRPr lang="en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16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28F06-7E8F-CA41-85D8-D0F48A011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0A722C-0674-F94E-8C47-72006329295D}" type="slidenum">
              <a:rPr lang="en-AU" smtClean="0"/>
              <a:pPr>
                <a:defRPr/>
              </a:pPr>
              <a:t>12</a:t>
            </a:fld>
            <a:endParaRPr lang="en-AU"/>
          </a:p>
        </p:txBody>
      </p:sp>
      <p:sp>
        <p:nvSpPr>
          <p:cNvPr id="5" name="Shape 141">
            <a:extLst>
              <a:ext uri="{FF2B5EF4-FFF2-40B4-BE49-F238E27FC236}">
                <a16:creationId xmlns:a16="http://schemas.microsoft.com/office/drawing/2014/main" id="{DB9F8E37-9FBB-B343-895B-53416174BC9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16976" y="4324027"/>
            <a:ext cx="3549112" cy="2045776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76200" indent="0">
              <a:buClr>
                <a:schemeClr val="accent5"/>
              </a:buClr>
              <a:buSzPct val="100000"/>
              <a:buNone/>
            </a:pPr>
            <a:r>
              <a:rPr lang="en" sz="2400" dirty="0">
                <a:solidFill>
                  <a:schemeClr val="bg1">
                    <a:lumMod val="65000"/>
                  </a:schemeClr>
                </a:solidFill>
              </a:rPr>
              <a:t>Decompose the plan!</a:t>
            </a:r>
          </a:p>
          <a:p>
            <a:pPr marL="76200" indent="0">
              <a:buClr>
                <a:schemeClr val="accent5"/>
              </a:buClr>
              <a:buSzPct val="100000"/>
              <a:buNone/>
            </a:pP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  <a:p>
            <a:pPr marL="76200" indent="0">
              <a:buClr>
                <a:schemeClr val="accent5"/>
              </a:buClr>
              <a:buSzPct val="100000"/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marks given in assignment when you identify the SDLC phase names and specify which activities belong in this phase</a:t>
            </a:r>
            <a:endParaRPr lang="en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CA3C8E-35DD-7C4B-8916-DFCC62FCDCA8}"/>
              </a:ext>
            </a:extLst>
          </p:cNvPr>
          <p:cNvSpPr/>
          <p:nvPr/>
        </p:nvSpPr>
        <p:spPr>
          <a:xfrm>
            <a:off x="1611824" y="2894307"/>
            <a:ext cx="3596683" cy="8509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1" dirty="0"/>
              <a:t>Processes:</a:t>
            </a:r>
          </a:p>
          <a:p>
            <a:r>
              <a:rPr lang="en-US" sz="1800" b="1" dirty="0"/>
              <a:t>   formal or agile SDLC phases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7CE6F09-1899-1E4D-A2D7-79483F2FC5F9}"/>
              </a:ext>
            </a:extLst>
          </p:cNvPr>
          <p:cNvSpPr/>
          <p:nvPr/>
        </p:nvSpPr>
        <p:spPr>
          <a:xfrm>
            <a:off x="3363913" y="3925435"/>
            <a:ext cx="4338743" cy="107118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1" dirty="0"/>
              <a:t>Activities:</a:t>
            </a:r>
          </a:p>
          <a:p>
            <a:r>
              <a:rPr lang="en-US" sz="1800" b="1" dirty="0"/>
              <a:t>   Formal: Requirements Analysis, or</a:t>
            </a:r>
          </a:p>
          <a:p>
            <a:r>
              <a:rPr lang="en-US" sz="1800" b="1" dirty="0"/>
              <a:t>   Agile: Groom Product Backlog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0D780F9-3F84-664D-9340-3DDEEF011D11}"/>
              </a:ext>
            </a:extLst>
          </p:cNvPr>
          <p:cNvSpPr/>
          <p:nvPr/>
        </p:nvSpPr>
        <p:spPr>
          <a:xfrm>
            <a:off x="4680487" y="5191933"/>
            <a:ext cx="4242289" cy="115725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1" dirty="0"/>
              <a:t>Tools:</a:t>
            </a:r>
          </a:p>
          <a:p>
            <a:r>
              <a:rPr lang="en-US" sz="1800" b="1" dirty="0"/>
              <a:t>   hardware, operating system</a:t>
            </a:r>
          </a:p>
          <a:p>
            <a:r>
              <a:rPr lang="en-US" sz="1800" b="1" dirty="0"/>
              <a:t>   programming languages, libraries,</a:t>
            </a:r>
          </a:p>
          <a:p>
            <a:r>
              <a:rPr lang="en-US" sz="1800" b="1" dirty="0"/>
              <a:t>   network, ecosystem, IDEs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8AAFF7-B8BA-2942-9B7E-A6018F9913F9}"/>
              </a:ext>
            </a:extLst>
          </p:cNvPr>
          <p:cNvSpPr/>
          <p:nvPr/>
        </p:nvSpPr>
        <p:spPr>
          <a:xfrm>
            <a:off x="157702" y="1760718"/>
            <a:ext cx="3817398" cy="91440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1" dirty="0"/>
              <a:t>Approach</a:t>
            </a:r>
            <a:r>
              <a:rPr lang="en-US" sz="1800" b="1" dirty="0"/>
              <a:t>:</a:t>
            </a:r>
          </a:p>
          <a:p>
            <a:r>
              <a:rPr lang="en-US" sz="1800" b="1" dirty="0"/>
              <a:t>   team resources &amp; structure,</a:t>
            </a:r>
          </a:p>
          <a:p>
            <a:r>
              <a:rPr lang="en-US" sz="1800" b="1" dirty="0"/>
              <a:t>   project goals &amp; characteristics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5479E09-2E0C-4744-BDDE-4799C0B37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Planning Phase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4B677896-FF81-334D-9CB6-4F25A001CD38}"/>
              </a:ext>
            </a:extLst>
          </p:cNvPr>
          <p:cNvSpPr/>
          <p:nvPr/>
        </p:nvSpPr>
        <p:spPr bwMode="auto">
          <a:xfrm>
            <a:off x="3454400" y="2286001"/>
            <a:ext cx="1003300" cy="1154624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Shape 93">
            <a:extLst>
              <a:ext uri="{FF2B5EF4-FFF2-40B4-BE49-F238E27FC236}">
                <a16:creationId xmlns:a16="http://schemas.microsoft.com/office/drawing/2014/main" id="{7736EFB5-D181-AA4E-AD8D-B256464C47BC}"/>
              </a:ext>
            </a:extLst>
          </p:cNvPr>
          <p:cNvSpPr txBox="1">
            <a:spLocks/>
          </p:cNvSpPr>
          <p:nvPr/>
        </p:nvSpPr>
        <p:spPr>
          <a:xfrm>
            <a:off x="4622800" y="1482778"/>
            <a:ext cx="4381500" cy="4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</a:pPr>
            <a:r>
              <a:rPr lang="en-AU" sz="2400" kern="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from Lecture 2, slide 16 &amp; 17</a:t>
            </a:r>
            <a:endParaRPr lang="en-AU" kern="0" dirty="0"/>
          </a:p>
          <a:p>
            <a:pPr marL="0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AU" kern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AE182A5-709B-5944-87EE-07328C9AD69C}"/>
              </a:ext>
            </a:extLst>
          </p:cNvPr>
          <p:cNvSpPr txBox="1">
            <a:spLocks/>
          </p:cNvSpPr>
          <p:nvPr/>
        </p:nvSpPr>
        <p:spPr>
          <a:xfrm>
            <a:off x="323643" y="992444"/>
            <a:ext cx="8940278" cy="693039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/>
              <a:t>The second Project Management </a:t>
            </a:r>
            <a:r>
              <a:rPr lang="en-US" b="1" i="1">
                <a:solidFill>
                  <a:srgbClr val="00B050"/>
                </a:solidFill>
              </a:rPr>
              <a:t>process</a:t>
            </a:r>
            <a:r>
              <a:rPr lang="en-US"/>
              <a:t>: planning</a:t>
            </a:r>
            <a:endParaRPr lang="en-US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1D42F8DF-985A-D243-B694-D20009AA4FA8}"/>
              </a:ext>
            </a:extLst>
          </p:cNvPr>
          <p:cNvSpPr/>
          <p:nvPr/>
        </p:nvSpPr>
        <p:spPr bwMode="auto">
          <a:xfrm>
            <a:off x="4680487" y="3378630"/>
            <a:ext cx="1014493" cy="1131377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FD973884-EE3C-3C4E-BBEE-8FE7F148AE95}"/>
              </a:ext>
            </a:extLst>
          </p:cNvPr>
          <p:cNvSpPr/>
          <p:nvPr/>
        </p:nvSpPr>
        <p:spPr bwMode="auto">
          <a:xfrm>
            <a:off x="7144719" y="4538420"/>
            <a:ext cx="1089401" cy="1255364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798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677E-3D99-D44D-89E5-3B9D6CE8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76200"/>
            <a:ext cx="6019800" cy="685800"/>
          </a:xfrm>
        </p:spPr>
        <p:txBody>
          <a:bodyPr/>
          <a:lstStyle/>
          <a:p>
            <a:r>
              <a:rPr lang="en-US" dirty="0"/>
              <a:t>Case Study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1CEAF-335F-D049-9C93-867D80C00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0A722C-0674-F94E-8C47-72006329295D}" type="slidenum">
              <a:rPr lang="en-AU" smtClean="0"/>
              <a:pPr>
                <a:defRPr/>
              </a:pPr>
              <a:t>13</a:t>
            </a:fld>
            <a:endParaRPr lang="en-AU"/>
          </a:p>
        </p:txBody>
      </p:sp>
      <p:sp>
        <p:nvSpPr>
          <p:cNvPr id="19" name="Shape 82">
            <a:extLst>
              <a:ext uri="{FF2B5EF4-FFF2-40B4-BE49-F238E27FC236}">
                <a16:creationId xmlns:a16="http://schemas.microsoft.com/office/drawing/2014/main" id="{BFD52EE9-1013-6741-956B-EE9900B4AE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2460" y="1041073"/>
            <a:ext cx="7405215" cy="6172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28600" indent="0">
              <a:lnSpc>
                <a:spcPct val="150000"/>
              </a:lnSpc>
            </a:pPr>
            <a:r>
              <a:rPr lang="en" sz="2400" dirty="0">
                <a:latin typeface="+mn-lt"/>
              </a:rPr>
              <a:t>Case Study 2 –</a:t>
            </a:r>
            <a:r>
              <a:rPr lang="en-US" sz="2400" dirty="0">
                <a:latin typeface="+mn-lt"/>
              </a:rPr>
              <a:t>Language Research Tool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44C51F-2C63-3A45-917B-C513EFEFD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3115842"/>
            <a:ext cx="2447106" cy="1975981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5AAB591-79F5-B44F-A009-5A2028939EE1}"/>
              </a:ext>
            </a:extLst>
          </p:cNvPr>
          <p:cNvSpPr txBox="1">
            <a:spLocks/>
          </p:cNvSpPr>
          <p:nvPr/>
        </p:nvSpPr>
        <p:spPr bwMode="auto">
          <a:xfrm>
            <a:off x="590249" y="2932785"/>
            <a:ext cx="5663594" cy="1377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89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kern="0" dirty="0">
                <a:solidFill>
                  <a:srgbClr val="0000FF"/>
                </a:solidFill>
              </a:rPr>
              <a:t>Goal</a:t>
            </a:r>
          </a:p>
          <a:p>
            <a:pPr marL="268288" lvl="1" indent="-179388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Efficient, open &amp; published language learning </a:t>
            </a:r>
          </a:p>
          <a:p>
            <a:pPr marL="268288" lvl="1" indent="-179388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Cultural preservation</a:t>
            </a:r>
            <a:endParaRPr lang="en-US" sz="2000" kern="0" dirty="0">
              <a:solidFill>
                <a:srgbClr val="00B05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473ABA-CFE6-3842-AB93-7FE44EA6C892}"/>
              </a:ext>
            </a:extLst>
          </p:cNvPr>
          <p:cNvSpPr/>
          <p:nvPr/>
        </p:nvSpPr>
        <p:spPr>
          <a:xfrm>
            <a:off x="1828799" y="1983975"/>
            <a:ext cx="71285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>
              <a:spcAft>
                <a:spcPts val="400"/>
              </a:spcAft>
              <a:buClr>
                <a:schemeClr val="accent5"/>
              </a:buClr>
              <a:buSzPct val="100000"/>
              <a:buNone/>
            </a:pPr>
            <a:r>
              <a:rPr lang="en" sz="2800" dirty="0"/>
              <a:t>Determine the goals &amp; key characteristics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5E8DB6E-7708-554D-BEBB-77D88B9AAF45}"/>
              </a:ext>
            </a:extLst>
          </p:cNvPr>
          <p:cNvSpPr txBox="1">
            <a:spLocks/>
          </p:cNvSpPr>
          <p:nvPr/>
        </p:nvSpPr>
        <p:spPr bwMode="auto">
          <a:xfrm>
            <a:off x="618660" y="4439468"/>
            <a:ext cx="5145325" cy="144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89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kern="0" dirty="0">
                <a:solidFill>
                  <a:srgbClr val="0000FF"/>
                </a:solidFill>
              </a:rPr>
              <a:t>Key Characteristics</a:t>
            </a:r>
          </a:p>
          <a:p>
            <a:pPr marL="268288" lvl="1" indent="-179388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00B050"/>
                </a:solidFill>
              </a:rPr>
              <a:t>Data centric, data integrity, data sharing</a:t>
            </a:r>
          </a:p>
          <a:p>
            <a:pPr marL="271463" lvl="1" indent="-182563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00B050"/>
                </a:solidFill>
              </a:rPr>
              <a:t>Complex privileges &amp; roles</a:t>
            </a:r>
          </a:p>
          <a:p>
            <a:pPr marL="271463" lvl="1" indent="-182563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00B050"/>
                </a:solidFill>
              </a:rPr>
              <a:t>Global, distributed, interoperable</a:t>
            </a:r>
          </a:p>
        </p:txBody>
      </p:sp>
    </p:spTree>
    <p:extLst>
      <p:ext uri="{BB962C8B-B14F-4D97-AF65-F5344CB8AC3E}">
        <p14:creationId xmlns:p14="http://schemas.microsoft.com/office/powerpoint/2010/main" val="322849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 </a:t>
            </a:r>
            <a:fld id="{E714E059-E509-4057-9854-D87D1A2F4F01}" type="slidenum">
              <a:rPr lang="en-AU" smtClean="0"/>
              <a:pPr/>
              <a:t>14</a:t>
            </a:fld>
            <a:r>
              <a:rPr lang="en-AU" dirty="0"/>
              <a:t> -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D07946F-79D9-934C-B9E2-D7194A90B6AA}"/>
              </a:ext>
            </a:extLst>
          </p:cNvPr>
          <p:cNvSpPr txBox="1">
            <a:spLocks/>
          </p:cNvSpPr>
          <p:nvPr/>
        </p:nvSpPr>
        <p:spPr bwMode="auto">
          <a:xfrm>
            <a:off x="1177942" y="3394153"/>
            <a:ext cx="6267887" cy="1028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AU" sz="2000" kern="0" dirty="0">
                <a:solidFill>
                  <a:srgbClr val="0000FF"/>
                </a:solidFill>
              </a:rPr>
              <a:t>Challenges</a:t>
            </a:r>
            <a:r>
              <a:rPr lang="en-AU" sz="2000" kern="0" dirty="0"/>
              <a:t>: what would make this project difficult?</a:t>
            </a:r>
          </a:p>
          <a:p>
            <a:pPr lvl="1"/>
            <a:r>
              <a:rPr lang="en-AU" sz="2000" kern="0" dirty="0">
                <a:solidFill>
                  <a:srgbClr val="00B050"/>
                </a:solidFill>
              </a:rPr>
              <a:t>integrated, trust-worthy, searchable data</a:t>
            </a:r>
          </a:p>
          <a:p>
            <a:endParaRPr lang="en-AU" sz="2000" kern="0" dirty="0"/>
          </a:p>
          <a:p>
            <a:pPr marL="0" indent="0">
              <a:buNone/>
            </a:pPr>
            <a:endParaRPr lang="en-AU" sz="2000" kern="0" dirty="0"/>
          </a:p>
          <a:p>
            <a:endParaRPr lang="en-US" sz="2000" kern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6DCD7E5-F361-F141-A5A1-B8DD8CA0949F}"/>
              </a:ext>
            </a:extLst>
          </p:cNvPr>
          <p:cNvSpPr txBox="1">
            <a:spLocks/>
          </p:cNvSpPr>
          <p:nvPr/>
        </p:nvSpPr>
        <p:spPr bwMode="auto">
          <a:xfrm>
            <a:off x="1239008" y="4834205"/>
            <a:ext cx="6542722" cy="1062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AU" sz="2000" kern="0" dirty="0">
                <a:solidFill>
                  <a:srgbClr val="0000FF"/>
                </a:solidFill>
              </a:rPr>
              <a:t>Risks</a:t>
            </a:r>
            <a:r>
              <a:rPr lang="en-AU" sz="2000" kern="0" dirty="0"/>
              <a:t>: what could make this project fail?</a:t>
            </a:r>
          </a:p>
          <a:p>
            <a:pPr lvl="1"/>
            <a:r>
              <a:rPr lang="en-AU" sz="2000" kern="0" dirty="0">
                <a:solidFill>
                  <a:srgbClr val="00B050"/>
                </a:solidFill>
              </a:rPr>
              <a:t>poor quality data and duplicate data silos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9B72B9-F81C-D749-AE03-F3AADA6FB572}"/>
              </a:ext>
            </a:extLst>
          </p:cNvPr>
          <p:cNvSpPr txBox="1">
            <a:spLocks/>
          </p:cNvSpPr>
          <p:nvPr/>
        </p:nvSpPr>
        <p:spPr bwMode="auto">
          <a:xfrm>
            <a:off x="3048000" y="76200"/>
            <a:ext cx="6019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kern="0"/>
              <a:t>Case Study Analysis</a:t>
            </a:r>
            <a:endParaRPr lang="en-US" kern="0" dirty="0"/>
          </a:p>
        </p:txBody>
      </p:sp>
      <p:sp>
        <p:nvSpPr>
          <p:cNvPr id="9" name="Shape 82">
            <a:extLst>
              <a:ext uri="{FF2B5EF4-FFF2-40B4-BE49-F238E27FC236}">
                <a16:creationId xmlns:a16="http://schemas.microsoft.com/office/drawing/2014/main" id="{2DA8DD22-46CF-3D41-BD55-95EB9803A209}"/>
              </a:ext>
            </a:extLst>
          </p:cNvPr>
          <p:cNvSpPr txBox="1">
            <a:spLocks/>
          </p:cNvSpPr>
          <p:nvPr/>
        </p:nvSpPr>
        <p:spPr>
          <a:xfrm>
            <a:off x="142460" y="1041073"/>
            <a:ext cx="7405215" cy="6172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marR="0" lvl="0" indent="-342900" algn="l" rtl="0" eaLnBrk="1" fontAlgn="base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742950" marR="0" lvl="1" indent="-285750" algn="l" rtl="0" eaLnBrk="1" fontAlgn="base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143000" marR="0" lvl="2" indent="-228600" algn="l" rtl="0" eaLnBrk="1" fontAlgn="base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600200" marR="0" lvl="3" indent="-228600" algn="l" rtl="0" eaLnBrk="1" fontAlgn="base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057400" marR="0" lvl="4" indent="-228600" algn="l" rtl="0" eaLnBrk="1" fontAlgn="base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228600" algn="l" rtl="0" eaLnBrk="1" fontAlgn="base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228600" algn="l" rtl="0" eaLnBrk="1" fontAlgn="base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228600" algn="l" rtl="0" eaLnBrk="1" fontAlgn="base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228600" algn="l" rtl="0" eaLnBrk="1" fontAlgn="base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28600" indent="0">
              <a:lnSpc>
                <a:spcPct val="150000"/>
              </a:lnSpc>
            </a:pPr>
            <a:r>
              <a:rPr lang="en" sz="2400" kern="0" dirty="0">
                <a:latin typeface="+mn-lt"/>
              </a:rPr>
              <a:t>Case Study 2 –</a:t>
            </a:r>
            <a:r>
              <a:rPr lang="en-US" sz="2400" kern="0" dirty="0">
                <a:latin typeface="+mn-lt"/>
              </a:rPr>
              <a:t>Language Research Tool Project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F004F8-8C9C-634B-88F3-F960DBE105AF}"/>
              </a:ext>
            </a:extLst>
          </p:cNvPr>
          <p:cNvSpPr/>
          <p:nvPr/>
        </p:nvSpPr>
        <p:spPr>
          <a:xfrm>
            <a:off x="2444619" y="1877018"/>
            <a:ext cx="60462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" lvl="1">
              <a:spcAft>
                <a:spcPts val="400"/>
              </a:spcAft>
              <a:buClr>
                <a:schemeClr val="accent5"/>
              </a:buClr>
              <a:buSzPct val="100000"/>
              <a:buNone/>
            </a:pPr>
            <a:r>
              <a:rPr lang="en" sz="2800" dirty="0"/>
              <a:t>What are the challenges and risks?</a:t>
            </a:r>
          </a:p>
        </p:txBody>
      </p:sp>
    </p:spTree>
    <p:extLst>
      <p:ext uri="{BB962C8B-B14F-4D97-AF65-F5344CB8AC3E}">
        <p14:creationId xmlns:p14="http://schemas.microsoft.com/office/powerpoint/2010/main" val="29061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356EB-D4B7-3F4D-B996-CCE17C239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15</a:t>
            </a:fld>
            <a:r>
              <a:rPr lang="en-AU" dirty="0"/>
              <a:t>-</a:t>
            </a:r>
          </a:p>
        </p:txBody>
      </p:sp>
      <p:sp>
        <p:nvSpPr>
          <p:cNvPr id="6" name="Shape 76">
            <a:extLst>
              <a:ext uri="{FF2B5EF4-FFF2-40B4-BE49-F238E27FC236}">
                <a16:creationId xmlns:a16="http://schemas.microsoft.com/office/drawing/2014/main" id="{868E6405-DAA2-764B-AE40-8013C1C59BE3}"/>
              </a:ext>
            </a:extLst>
          </p:cNvPr>
          <p:cNvSpPr txBox="1">
            <a:spLocks/>
          </p:cNvSpPr>
          <p:nvPr/>
        </p:nvSpPr>
        <p:spPr>
          <a:xfrm>
            <a:off x="1276838" y="1874191"/>
            <a:ext cx="7516235" cy="357401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spcBef>
                <a:spcPts val="0"/>
              </a:spcBef>
              <a:buClr>
                <a:schemeClr val="accent5"/>
              </a:buClr>
              <a:buSzPct val="100000"/>
              <a:buFont typeface="+mj-lt"/>
              <a:buAutoNum type="arabicParenR"/>
            </a:pPr>
            <a:r>
              <a:rPr lang="en" sz="2400" kern="0" dirty="0"/>
              <a:t>Consider the project, people &amp; technology</a:t>
            </a:r>
          </a:p>
          <a:p>
            <a:pPr marL="1019175" lvl="1" indent="-457200">
              <a:spcBef>
                <a:spcPts val="0"/>
              </a:spcBef>
              <a:buClr>
                <a:schemeClr val="accent5"/>
              </a:buClr>
              <a:buSzPct val="100000"/>
              <a:buFont typeface="+mj-lt"/>
              <a:buAutoNum type="arabicParenR"/>
            </a:pPr>
            <a:r>
              <a:rPr lang="en" sz="2000" dirty="0">
                <a:solidFill>
                  <a:schemeClr val="tx1"/>
                </a:solidFill>
              </a:rPr>
              <a:t>Evaluate the team and </a:t>
            </a:r>
            <a:r>
              <a:rPr lang="en-US" sz="2000" dirty="0">
                <a:solidFill>
                  <a:schemeClr val="tx1"/>
                </a:solidFill>
              </a:rPr>
              <a:t>project constraints</a:t>
            </a:r>
            <a:r>
              <a:rPr lang="en" sz="2000" dirty="0">
                <a:solidFill>
                  <a:schemeClr val="tx1"/>
                </a:solidFill>
              </a:rPr>
              <a:t>.</a:t>
            </a:r>
          </a:p>
          <a:p>
            <a:pPr marL="457200" lvl="1" indent="-457200">
              <a:spcBef>
                <a:spcPts val="0"/>
              </a:spcBef>
              <a:buClr>
                <a:schemeClr val="accent5"/>
              </a:buClr>
              <a:buSzPct val="100000"/>
              <a:buFont typeface="+mj-lt"/>
              <a:buAutoNum type="arabicParenR"/>
            </a:pPr>
            <a:endParaRPr lang="en" sz="2000" dirty="0">
              <a:solidFill>
                <a:schemeClr val="tx1"/>
              </a:solidFill>
            </a:endParaRPr>
          </a:p>
          <a:p>
            <a:pPr marL="533400" indent="-457200">
              <a:lnSpc>
                <a:spcPct val="150000"/>
              </a:lnSpc>
              <a:spcBef>
                <a:spcPts val="0"/>
              </a:spcBef>
              <a:buClr>
                <a:schemeClr val="accent5"/>
              </a:buClr>
              <a:buSzPct val="100000"/>
              <a:buFont typeface="+mj-lt"/>
              <a:buAutoNum type="arabicParenR"/>
            </a:pPr>
            <a:r>
              <a:rPr lang="en" sz="2400" kern="0" dirty="0"/>
              <a:t>Evaluate multiple </a:t>
            </a:r>
            <a:r>
              <a:rPr lang="en" sz="2400" kern="0" dirty="0">
                <a:solidFill>
                  <a:srgbClr val="00B050"/>
                </a:solidFill>
              </a:rPr>
              <a:t>SDLC models</a:t>
            </a:r>
          </a:p>
          <a:p>
            <a:pPr marL="1028700" lvl="1" indent="-457200">
              <a:spcBef>
                <a:spcPts val="0"/>
              </a:spcBef>
              <a:buClr>
                <a:schemeClr val="accent5"/>
              </a:buClr>
              <a:buSzPct val="100000"/>
              <a:buFont typeface="+mj-lt"/>
              <a:buAutoNum type="arabicParenR"/>
            </a:pPr>
            <a:r>
              <a:rPr lang="en" sz="2000" kern="0" dirty="0">
                <a:solidFill>
                  <a:schemeClr val="tx1"/>
                </a:solidFill>
              </a:rPr>
              <a:t>Identify the advantages and disadvantages</a:t>
            </a:r>
          </a:p>
          <a:p>
            <a:pPr marL="1028700" lvl="1" indent="-457200">
              <a:spcBef>
                <a:spcPts val="0"/>
              </a:spcBef>
              <a:buClr>
                <a:schemeClr val="accent5"/>
              </a:buClr>
              <a:buSzPct val="100000"/>
              <a:buFont typeface="+mj-lt"/>
              <a:buAutoNum type="arabicParenR"/>
            </a:pPr>
            <a:r>
              <a:rPr lang="en" sz="2000" kern="0" dirty="0">
                <a:solidFill>
                  <a:schemeClr val="tx1"/>
                </a:solidFill>
              </a:rPr>
              <a:t>Consider the </a:t>
            </a:r>
            <a:r>
              <a:rPr lang="en" sz="2000" kern="0" dirty="0"/>
              <a:t>outcomes and risks</a:t>
            </a:r>
          </a:p>
          <a:p>
            <a:pPr marL="1028700" lvl="1" indent="-457200">
              <a:buClr>
                <a:schemeClr val="accent5"/>
              </a:buClr>
              <a:buSzPct val="100000"/>
              <a:buFont typeface="+mj-lt"/>
              <a:buAutoNum type="arabicParenR"/>
            </a:pPr>
            <a:endParaRPr lang="en" sz="2000" kern="0" dirty="0"/>
          </a:p>
          <a:p>
            <a:pPr marL="533400" indent="-457200">
              <a:buClr>
                <a:schemeClr val="accent5"/>
              </a:buClr>
              <a:buFont typeface="+mj-lt"/>
              <a:buAutoNum type="arabicParenR"/>
            </a:pPr>
            <a:r>
              <a:rPr lang="en" sz="2400" kern="0" dirty="0"/>
              <a:t>Justify an effective</a:t>
            </a:r>
            <a:r>
              <a:rPr lang="en" sz="2400" kern="0" dirty="0">
                <a:solidFill>
                  <a:schemeClr val="accent5"/>
                </a:solidFill>
              </a:rPr>
              <a:t> </a:t>
            </a:r>
            <a:r>
              <a:rPr lang="en" sz="2400" kern="0" dirty="0">
                <a:solidFill>
                  <a:srgbClr val="00B050"/>
                </a:solidFill>
              </a:rPr>
              <a:t>SDLC process</a:t>
            </a:r>
          </a:p>
          <a:p>
            <a:pPr marL="933450" lvl="1" indent="-457200">
              <a:buClr>
                <a:schemeClr val="accent5"/>
              </a:buClr>
              <a:buFont typeface="+mj-lt"/>
              <a:buAutoNum type="arabicParenR"/>
            </a:pPr>
            <a:r>
              <a:rPr lang="en" sz="2000" kern="0" dirty="0">
                <a:solidFill>
                  <a:schemeClr val="tx1"/>
                </a:solidFill>
              </a:rPr>
              <a:t>Defend your choice of SDLC</a:t>
            </a:r>
          </a:p>
          <a:p>
            <a:pPr marL="933450" lvl="1" indent="-457200">
              <a:buClr>
                <a:schemeClr val="accent5"/>
              </a:buClr>
              <a:buFont typeface="+mj-lt"/>
              <a:buAutoNum type="arabicParenR"/>
            </a:pPr>
            <a:r>
              <a:rPr lang="en" sz="2000" kern="0" dirty="0">
                <a:solidFill>
                  <a:schemeClr val="tx1"/>
                </a:solidFill>
              </a:rPr>
              <a:t>List the activities done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5F4B8B-3648-9941-88D7-151E494D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5113" y="125186"/>
            <a:ext cx="6036501" cy="685800"/>
          </a:xfrm>
        </p:spPr>
        <p:txBody>
          <a:bodyPr/>
          <a:lstStyle/>
          <a:p>
            <a:pPr algn="ctr"/>
            <a:r>
              <a:rPr lang="en" dirty="0"/>
              <a:t>Project Analysis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63CB4BB-84E2-7042-A9A1-7F0FE5CB0F79}"/>
              </a:ext>
            </a:extLst>
          </p:cNvPr>
          <p:cNvSpPr txBox="1">
            <a:spLocks/>
          </p:cNvSpPr>
          <p:nvPr/>
        </p:nvSpPr>
        <p:spPr bwMode="auto">
          <a:xfrm>
            <a:off x="4240377" y="5666844"/>
            <a:ext cx="4257677" cy="713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74650"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Formal:    Requirements Specification</a:t>
            </a:r>
          </a:p>
          <a:p>
            <a:pPr marL="374650"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Agile:        Product Backlog</a:t>
            </a:r>
          </a:p>
        </p:txBody>
      </p:sp>
      <p:sp>
        <p:nvSpPr>
          <p:cNvPr id="7" name="Shape 82">
            <a:extLst>
              <a:ext uri="{FF2B5EF4-FFF2-40B4-BE49-F238E27FC236}">
                <a16:creationId xmlns:a16="http://schemas.microsoft.com/office/drawing/2014/main" id="{4C4E5CA0-E233-D94F-9F9F-879D130226D9}"/>
              </a:ext>
            </a:extLst>
          </p:cNvPr>
          <p:cNvSpPr txBox="1">
            <a:spLocks/>
          </p:cNvSpPr>
          <p:nvPr/>
        </p:nvSpPr>
        <p:spPr bwMode="auto">
          <a:xfrm>
            <a:off x="437167" y="850306"/>
            <a:ext cx="7575458" cy="826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9213" indent="0">
              <a:lnSpc>
                <a:spcPct val="150000"/>
              </a:lnSpc>
              <a:buNone/>
            </a:pPr>
            <a:r>
              <a:rPr lang="en-US" sz="2400" kern="0" dirty="0"/>
              <a:t>In groups of 4, </a:t>
            </a:r>
            <a:r>
              <a:rPr lang="en-US" sz="2400" b="1" kern="0" dirty="0">
                <a:solidFill>
                  <a:srgbClr val="00B050"/>
                </a:solidFill>
              </a:rPr>
              <a:t>discuss</a:t>
            </a:r>
            <a:r>
              <a:rPr lang="en-US" sz="2400" kern="0" dirty="0"/>
              <a:t> SDLC processes &amp; activities </a:t>
            </a:r>
          </a:p>
        </p:txBody>
      </p:sp>
    </p:spTree>
    <p:extLst>
      <p:ext uri="{BB962C8B-B14F-4D97-AF65-F5344CB8AC3E}">
        <p14:creationId xmlns:p14="http://schemas.microsoft.com/office/powerpoint/2010/main" val="425097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Assignment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3700" y="1524000"/>
            <a:ext cx="8394700" cy="4865224"/>
          </a:xfrm>
        </p:spPr>
        <p:txBody>
          <a:bodyPr/>
          <a:lstStyle/>
          <a:p>
            <a:pPr marL="268287" lvl="1" indent="0">
              <a:spcBef>
                <a:spcPts val="400"/>
              </a:spcBef>
              <a:spcAft>
                <a:spcPts val="400"/>
              </a:spcAft>
              <a:buNone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16</a:t>
            </a:fld>
            <a:r>
              <a:rPr lang="en-AU" dirty="0"/>
              <a:t>-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AA037FF-AFFB-EA40-8538-B23D8BECFC67}"/>
              </a:ext>
            </a:extLst>
          </p:cNvPr>
          <p:cNvSpPr txBox="1">
            <a:spLocks/>
          </p:cNvSpPr>
          <p:nvPr/>
        </p:nvSpPr>
        <p:spPr>
          <a:xfrm>
            <a:off x="814180" y="1523999"/>
            <a:ext cx="7553740" cy="337189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sz="2000" kern="0" dirty="0"/>
              <a:t> </a:t>
            </a:r>
          </a:p>
          <a:p>
            <a:pPr marL="0" indent="0">
              <a:buNone/>
            </a:pPr>
            <a:r>
              <a:rPr lang="en-GB" sz="2000" kern="0" dirty="0"/>
              <a:t>Marks:	20%</a:t>
            </a:r>
          </a:p>
          <a:p>
            <a:pPr marL="0" indent="0">
              <a:buNone/>
            </a:pPr>
            <a:r>
              <a:rPr lang="en-GB" sz="2000" kern="0" dirty="0"/>
              <a:t>What: 	Figure out an appropriate SDLC for a given Case Study</a:t>
            </a:r>
          </a:p>
          <a:p>
            <a:pPr marL="0" indent="0">
              <a:buNone/>
            </a:pPr>
            <a:endParaRPr lang="en-GB" sz="2000" kern="0" dirty="0"/>
          </a:p>
          <a:p>
            <a:pPr marL="0" indent="0">
              <a:buNone/>
            </a:pPr>
            <a:r>
              <a:rPr lang="en-GB" sz="2000" kern="0" dirty="0"/>
              <a:t>How to do well: </a:t>
            </a:r>
          </a:p>
          <a:p>
            <a:pPr>
              <a:buFont typeface="+mj-lt"/>
              <a:buAutoNum type="arabicPeriod"/>
            </a:pPr>
            <a:endParaRPr lang="en-GB" sz="2000" kern="0" dirty="0"/>
          </a:p>
          <a:p>
            <a:pPr>
              <a:buFont typeface="+mj-lt"/>
              <a:buAutoNum type="arabicPeriod"/>
            </a:pPr>
            <a:r>
              <a:rPr lang="en-GB" sz="2000" kern="0" dirty="0"/>
              <a:t>Critical analysis of Case Study characteristics and risks</a:t>
            </a:r>
          </a:p>
          <a:p>
            <a:pPr>
              <a:buFont typeface="+mj-lt"/>
              <a:buAutoNum type="arabicPeriod"/>
            </a:pPr>
            <a:r>
              <a:rPr lang="en-GB" sz="2000" kern="0" dirty="0"/>
              <a:t>Critical analysis of each SDLC’s processes</a:t>
            </a:r>
          </a:p>
          <a:p>
            <a:pPr>
              <a:buFont typeface="+mj-lt"/>
              <a:buAutoNum type="arabicPeriod"/>
            </a:pPr>
            <a:r>
              <a:rPr lang="en-GB" sz="2000" kern="0" dirty="0"/>
              <a:t>Balance the pros and cons and justify your choice of SDLC</a:t>
            </a:r>
          </a:p>
          <a:p>
            <a:endParaRPr lang="en-US" kern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83F43A-1733-4145-B2B9-EF24920A4ACA}"/>
              </a:ext>
            </a:extLst>
          </p:cNvPr>
          <p:cNvSpPr/>
          <p:nvPr/>
        </p:nvSpPr>
        <p:spPr>
          <a:xfrm>
            <a:off x="1026215" y="5066746"/>
            <a:ext cx="71296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sz="2000" dirty="0">
                <a:solidFill>
                  <a:srgbClr val="00B050"/>
                </a:solidFill>
              </a:rPr>
              <a:t>Any Questions?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31DA4-3210-BA4E-BB5C-07691D379D1C}"/>
              </a:ext>
            </a:extLst>
          </p:cNvPr>
          <p:cNvSpPr/>
          <p:nvPr/>
        </p:nvSpPr>
        <p:spPr>
          <a:xfrm>
            <a:off x="1026215" y="5637706"/>
            <a:ext cx="71296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sz="2000" dirty="0">
                <a:solidFill>
                  <a:srgbClr val="00B050"/>
                </a:solidFill>
              </a:rPr>
              <a:t>next tutorial: Agile Scrum SDLC</a:t>
            </a:r>
          </a:p>
        </p:txBody>
      </p:sp>
    </p:spTree>
    <p:extLst>
      <p:ext uri="{BB962C8B-B14F-4D97-AF65-F5344CB8AC3E}">
        <p14:creationId xmlns:p14="http://schemas.microsoft.com/office/powerpoint/2010/main" val="255826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87900" y="2659800"/>
            <a:ext cx="8368200" cy="1538400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" sz="6000" dirty="0">
                <a:solidFill>
                  <a:srgbClr val="00B05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28769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2A8E7-7D99-DA43-AFF8-0B02ADBBE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2</a:t>
            </a:fld>
            <a:r>
              <a:rPr lang="en-AU" dirty="0"/>
              <a:t>-</a:t>
            </a:r>
          </a:p>
        </p:txBody>
      </p:sp>
      <p:sp>
        <p:nvSpPr>
          <p:cNvPr id="5" name="Shape 69">
            <a:extLst>
              <a:ext uri="{FF2B5EF4-FFF2-40B4-BE49-F238E27FC236}">
                <a16:creationId xmlns:a16="http://schemas.microsoft.com/office/drawing/2014/main" id="{4577C103-A73D-B341-AAC4-BFAAFF9760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93929" y="88726"/>
            <a:ext cx="5973871" cy="68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Today’s aim</a:t>
            </a:r>
          </a:p>
        </p:txBody>
      </p:sp>
      <p:sp>
        <p:nvSpPr>
          <p:cNvPr id="6" name="Shape 70">
            <a:extLst>
              <a:ext uri="{FF2B5EF4-FFF2-40B4-BE49-F238E27FC236}">
                <a16:creationId xmlns:a16="http://schemas.microsoft.com/office/drawing/2014/main" id="{42AAE1AD-30F7-DA49-A44D-669E9D088EF4}"/>
              </a:ext>
            </a:extLst>
          </p:cNvPr>
          <p:cNvSpPr txBox="1">
            <a:spLocks noGrp="1"/>
          </p:cNvSpPr>
          <p:nvPr>
            <p:ph type="body" sz="quarter" idx="11"/>
          </p:nvPr>
        </p:nvSpPr>
        <p:spPr>
          <a:xfrm>
            <a:off x="290946" y="2100824"/>
            <a:ext cx="8285018" cy="230998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AU" sz="3000" dirty="0"/>
              <a:t>Understand the differences between the SDLC and when to use which one</a:t>
            </a:r>
            <a:endParaRPr lang="en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433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 </a:t>
            </a:r>
            <a:fld id="{E714E059-E509-4057-9854-D87D1A2F4F01}" type="slidenum">
              <a:rPr lang="en-AU" smtClean="0"/>
              <a:pPr/>
              <a:t>3</a:t>
            </a:fld>
            <a:r>
              <a:rPr lang="en-AU"/>
              <a:t> -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090FCC-6CE6-403B-89E2-8BE302780CE0}"/>
              </a:ext>
            </a:extLst>
          </p:cNvPr>
          <p:cNvSpPr txBox="1">
            <a:spLocks/>
          </p:cNvSpPr>
          <p:nvPr/>
        </p:nvSpPr>
        <p:spPr bwMode="auto">
          <a:xfrm>
            <a:off x="945747" y="2353021"/>
            <a:ext cx="7252506" cy="298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endParaRPr lang="en-AU" sz="2000" dirty="0">
              <a:solidFill>
                <a:srgbClr val="00B050"/>
              </a:solidFill>
            </a:endParaRP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a) V-model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b) Agile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c) Incremental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d) Hybrid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e) Waterfall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endParaRPr lang="en-AU" sz="2000" dirty="0">
              <a:solidFill>
                <a:srgbClr val="00B050"/>
              </a:solidFill>
            </a:endParaRP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000" dirty="0"/>
              <a:t>A &amp; c &amp; e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F297DBB-5878-BE41-A44A-2B6790446CE3}"/>
              </a:ext>
            </a:extLst>
          </p:cNvPr>
          <p:cNvSpPr txBox="1">
            <a:spLocks/>
          </p:cNvSpPr>
          <p:nvPr/>
        </p:nvSpPr>
        <p:spPr bwMode="auto">
          <a:xfrm>
            <a:off x="1172995" y="1185383"/>
            <a:ext cx="7025258" cy="765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400" dirty="0"/>
              <a:t>Which of the following are an example of a formal model? Choose all that are correct.</a:t>
            </a:r>
          </a:p>
          <a:p>
            <a:pPr marL="271463" lvl="1" indent="-182563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4804B66-30E6-5446-8C0E-90930A32DA63}"/>
              </a:ext>
            </a:extLst>
          </p:cNvPr>
          <p:cNvSpPr txBox="1">
            <a:spLocks/>
          </p:cNvSpPr>
          <p:nvPr/>
        </p:nvSpPr>
        <p:spPr bwMode="auto">
          <a:xfrm>
            <a:off x="1811118" y="5735365"/>
            <a:ext cx="5668042" cy="51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71463" lvl="1" indent="-182563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2000" dirty="0">
              <a:solidFill>
                <a:srgbClr val="00B050"/>
              </a:solidFill>
            </a:endParaRPr>
          </a:p>
        </p:txBody>
      </p:sp>
      <p:sp>
        <p:nvSpPr>
          <p:cNvPr id="17" name="Shape 93">
            <a:extLst>
              <a:ext uri="{FF2B5EF4-FFF2-40B4-BE49-F238E27FC236}">
                <a16:creationId xmlns:a16="http://schemas.microsoft.com/office/drawing/2014/main" id="{BD3CDE4B-276B-1949-931E-13A3C7628C97}"/>
              </a:ext>
            </a:extLst>
          </p:cNvPr>
          <p:cNvSpPr txBox="1">
            <a:spLocks/>
          </p:cNvSpPr>
          <p:nvPr/>
        </p:nvSpPr>
        <p:spPr>
          <a:xfrm>
            <a:off x="5517396" y="5992785"/>
            <a:ext cx="3393913" cy="4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</a:pPr>
            <a:r>
              <a:rPr lang="en-AU" sz="2400" kern="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from Lecture 2, slide 27</a:t>
            </a:r>
            <a:endParaRPr lang="en-AU" kern="0" dirty="0"/>
          </a:p>
          <a:p>
            <a:pPr marL="0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AU" kern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145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 </a:t>
            </a:r>
            <a:fld id="{E714E059-E509-4057-9854-D87D1A2F4F01}" type="slidenum">
              <a:rPr lang="en-AU" smtClean="0"/>
              <a:pPr/>
              <a:t>4</a:t>
            </a:fld>
            <a:r>
              <a:rPr lang="en-AU"/>
              <a:t> -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090FCC-6CE6-403B-89E2-8BE302780CE0}"/>
              </a:ext>
            </a:extLst>
          </p:cNvPr>
          <p:cNvSpPr txBox="1">
            <a:spLocks/>
          </p:cNvSpPr>
          <p:nvPr/>
        </p:nvSpPr>
        <p:spPr bwMode="auto">
          <a:xfrm>
            <a:off x="945747" y="1716055"/>
            <a:ext cx="7252506" cy="298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endParaRPr lang="en-AU" sz="2000" dirty="0">
              <a:solidFill>
                <a:srgbClr val="00B050"/>
              </a:solidFill>
            </a:endParaRP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a) Stable, precise and known requirements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b) Customer gives time to project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c) Mature technologies and tools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d) Client has a prescriptive model established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e) a &amp; c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endParaRPr lang="en-AU" sz="2000" dirty="0">
              <a:solidFill>
                <a:srgbClr val="00B050"/>
              </a:solidFill>
            </a:endParaRP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000" dirty="0"/>
              <a:t>e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F297DBB-5878-BE41-A44A-2B6790446CE3}"/>
              </a:ext>
            </a:extLst>
          </p:cNvPr>
          <p:cNvSpPr txBox="1">
            <a:spLocks/>
          </p:cNvSpPr>
          <p:nvPr/>
        </p:nvSpPr>
        <p:spPr bwMode="auto">
          <a:xfrm>
            <a:off x="1172995" y="1185383"/>
            <a:ext cx="7025258" cy="765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400" dirty="0"/>
              <a:t>When should you choose a Formal Model?</a:t>
            </a:r>
          </a:p>
          <a:p>
            <a:pPr marL="271463" lvl="1" indent="-182563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4804B66-30E6-5446-8C0E-90930A32DA63}"/>
              </a:ext>
            </a:extLst>
          </p:cNvPr>
          <p:cNvSpPr txBox="1">
            <a:spLocks/>
          </p:cNvSpPr>
          <p:nvPr/>
        </p:nvSpPr>
        <p:spPr bwMode="auto">
          <a:xfrm>
            <a:off x="1811118" y="5735365"/>
            <a:ext cx="5668042" cy="51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71463" lvl="1" indent="-182563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2000" dirty="0">
              <a:solidFill>
                <a:srgbClr val="00B050"/>
              </a:solidFill>
            </a:endParaRPr>
          </a:p>
        </p:txBody>
      </p:sp>
      <p:sp>
        <p:nvSpPr>
          <p:cNvPr id="17" name="Shape 93">
            <a:extLst>
              <a:ext uri="{FF2B5EF4-FFF2-40B4-BE49-F238E27FC236}">
                <a16:creationId xmlns:a16="http://schemas.microsoft.com/office/drawing/2014/main" id="{BD3CDE4B-276B-1949-931E-13A3C7628C97}"/>
              </a:ext>
            </a:extLst>
          </p:cNvPr>
          <p:cNvSpPr txBox="1">
            <a:spLocks/>
          </p:cNvSpPr>
          <p:nvPr/>
        </p:nvSpPr>
        <p:spPr>
          <a:xfrm>
            <a:off x="5517396" y="5992785"/>
            <a:ext cx="3393913" cy="4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</a:pPr>
            <a:r>
              <a:rPr lang="en-AU" sz="2400" kern="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from Lecture 2, slide 27</a:t>
            </a:r>
            <a:endParaRPr lang="en-AU" kern="0" dirty="0"/>
          </a:p>
          <a:p>
            <a:pPr marL="0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AU" kern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944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Waterfall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 </a:t>
            </a:r>
            <a:fld id="{E714E059-E509-4057-9854-D87D1A2F4F01}" type="slidenum">
              <a:rPr lang="en-AU" smtClean="0"/>
              <a:pPr/>
              <a:t>5</a:t>
            </a:fld>
            <a:r>
              <a:rPr lang="en-AU"/>
              <a:t> 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A95C41-E211-41C1-AB7C-C5A8AAA50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26" y="2004040"/>
            <a:ext cx="3679104" cy="364507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BD280C2-6D26-48BF-B255-DC6B1474BE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63630" y="1298566"/>
            <a:ext cx="3346442" cy="334484"/>
          </a:xfrm>
        </p:spPr>
        <p:txBody>
          <a:bodyPr/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1600" b="1" dirty="0"/>
              <a:t>What are the Advantages?</a:t>
            </a:r>
            <a:endParaRPr lang="en-AU" sz="160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D86A7FC-BC4E-4C17-B5A2-8B658C4DBE45}"/>
              </a:ext>
            </a:extLst>
          </p:cNvPr>
          <p:cNvSpPr txBox="1">
            <a:spLocks/>
          </p:cNvSpPr>
          <p:nvPr/>
        </p:nvSpPr>
        <p:spPr bwMode="auto">
          <a:xfrm>
            <a:off x="4771411" y="4251846"/>
            <a:ext cx="4056704" cy="1495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28613" lvl="1" indent="-328613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Bad news known late in process</a:t>
            </a:r>
          </a:p>
          <a:p>
            <a:pPr marL="328613" lvl="1" indent="-328613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Client feedback known late in process</a:t>
            </a:r>
          </a:p>
          <a:p>
            <a:pPr marL="328613" lvl="1" indent="-328613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Discourages change</a:t>
            </a:r>
          </a:p>
          <a:p>
            <a:pPr marL="328613" lvl="1" indent="-328613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Documentation not valued </a:t>
            </a:r>
          </a:p>
          <a:p>
            <a:pPr marL="328613" lvl="1" indent="-328613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Risks and changes have big impact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BE33E34-8D8B-6845-801D-9FAB45312884}"/>
              </a:ext>
            </a:extLst>
          </p:cNvPr>
          <p:cNvSpPr txBox="1">
            <a:spLocks/>
          </p:cNvSpPr>
          <p:nvPr/>
        </p:nvSpPr>
        <p:spPr bwMode="auto">
          <a:xfrm>
            <a:off x="4688284" y="1753832"/>
            <a:ext cx="4222959" cy="1214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01638" lvl="1" indent="-268288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Simple and easy management </a:t>
            </a:r>
          </a:p>
          <a:p>
            <a:pPr marL="401638" lvl="1" indent="-268288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Rigid and sequential</a:t>
            </a:r>
          </a:p>
          <a:p>
            <a:pPr marL="401638" lvl="1" indent="-268288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Documentation produced</a:t>
            </a:r>
          </a:p>
          <a:p>
            <a:pPr marL="401638" lvl="1" indent="-268288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Requirements stable and precise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119BA86-6B1E-9D44-A010-54C97423488E}"/>
              </a:ext>
            </a:extLst>
          </p:cNvPr>
          <p:cNvSpPr txBox="1">
            <a:spLocks/>
          </p:cNvSpPr>
          <p:nvPr/>
        </p:nvSpPr>
        <p:spPr bwMode="auto">
          <a:xfrm>
            <a:off x="4355869" y="3695619"/>
            <a:ext cx="3346442" cy="705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400"/>
              </a:spcBef>
              <a:spcAft>
                <a:spcPts val="400"/>
              </a:spcAft>
              <a:buFontTx/>
              <a:buNone/>
            </a:pPr>
            <a:r>
              <a:rPr lang="en-AU" sz="1600" b="1" kern="0" dirty="0"/>
              <a:t>What are the Disadvantages?</a:t>
            </a:r>
            <a:endParaRPr lang="en-AU" sz="1600" kern="0" dirty="0"/>
          </a:p>
        </p:txBody>
      </p:sp>
    </p:spTree>
    <p:extLst>
      <p:ext uri="{BB962C8B-B14F-4D97-AF65-F5344CB8AC3E}">
        <p14:creationId xmlns:p14="http://schemas.microsoft.com/office/powerpoint/2010/main" val="199390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Incremental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 </a:t>
            </a:r>
            <a:fld id="{E714E059-E509-4057-9854-D87D1A2F4F01}" type="slidenum">
              <a:rPr lang="en-AU" smtClean="0"/>
              <a:pPr/>
              <a:t>6</a:t>
            </a:fld>
            <a:r>
              <a:rPr lang="en-AU"/>
              <a:t> -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090FCC-6CE6-403B-89E2-8BE302780CE0}"/>
              </a:ext>
            </a:extLst>
          </p:cNvPr>
          <p:cNvSpPr txBox="1">
            <a:spLocks/>
          </p:cNvSpPr>
          <p:nvPr/>
        </p:nvSpPr>
        <p:spPr bwMode="auto">
          <a:xfrm>
            <a:off x="125631" y="859114"/>
            <a:ext cx="4189117" cy="1300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82562" lvl="1" indent="0">
              <a:spcBef>
                <a:spcPts val="300"/>
              </a:spcBef>
              <a:spcAft>
                <a:spcPts val="300"/>
              </a:spcAft>
              <a:buNone/>
            </a:pPr>
            <a:endParaRPr lang="en-AU" sz="900" dirty="0">
              <a:solidFill>
                <a:srgbClr val="0070C0"/>
              </a:solidFill>
            </a:endParaRPr>
          </a:p>
          <a:p>
            <a:pPr marL="182562" lvl="1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800" dirty="0">
                <a:solidFill>
                  <a:srgbClr val="00B050"/>
                </a:solidFill>
              </a:rPr>
              <a:t>Requirement - partition into segments</a:t>
            </a:r>
          </a:p>
          <a:p>
            <a:pPr marL="182562" lvl="1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800" dirty="0">
                <a:solidFill>
                  <a:srgbClr val="00B050"/>
                </a:solidFill>
              </a:rPr>
              <a:t>Releases - mini waterfall process</a:t>
            </a:r>
          </a:p>
          <a:p>
            <a:pPr marL="182562" lvl="1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800" dirty="0">
                <a:solidFill>
                  <a:srgbClr val="00B050"/>
                </a:solidFill>
              </a:rPr>
              <a:t>Integrate modules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349C3-370C-4908-93D8-40345F4A6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43" y="2568353"/>
            <a:ext cx="4953577" cy="328074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BD1FDBA-2CEE-924C-84BB-1EFC154DC1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3381" y="2111702"/>
            <a:ext cx="3346442" cy="455266"/>
          </a:xfrm>
        </p:spPr>
        <p:txBody>
          <a:bodyPr/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1600" b="1" dirty="0"/>
              <a:t>What are the Advantages?</a:t>
            </a:r>
            <a:endParaRPr lang="en-AU" sz="160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F3D72DE-3A14-5B43-9DA1-8D709BF6CFA5}"/>
              </a:ext>
            </a:extLst>
          </p:cNvPr>
          <p:cNvSpPr txBox="1">
            <a:spLocks/>
          </p:cNvSpPr>
          <p:nvPr/>
        </p:nvSpPr>
        <p:spPr bwMode="auto">
          <a:xfrm>
            <a:off x="5413116" y="2484002"/>
            <a:ext cx="3773509" cy="1432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1950" lvl="1" indent="-2667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50" algn="l"/>
              </a:tabLst>
            </a:pPr>
            <a:r>
              <a:rPr lang="en-US" sz="1600" dirty="0">
                <a:solidFill>
                  <a:srgbClr val="00B050"/>
                </a:solidFill>
              </a:rPr>
              <a:t>Smaller, easier modules</a:t>
            </a:r>
          </a:p>
          <a:p>
            <a:pPr marL="361950" lvl="1" indent="-2667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50" algn="l"/>
              </a:tabLst>
            </a:pPr>
            <a:r>
              <a:rPr lang="en-US" sz="1600" dirty="0">
                <a:solidFill>
                  <a:srgbClr val="00B050"/>
                </a:solidFill>
              </a:rPr>
              <a:t>Initial modules released earlier</a:t>
            </a:r>
          </a:p>
          <a:p>
            <a:pPr marL="361950" lvl="1" indent="-2667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50" algn="l"/>
              </a:tabLst>
            </a:pPr>
            <a:r>
              <a:rPr lang="en-US" sz="1600" dirty="0">
                <a:solidFill>
                  <a:srgbClr val="00B050"/>
                </a:solidFill>
              </a:rPr>
              <a:t>Client feedback known earlier </a:t>
            </a:r>
          </a:p>
          <a:p>
            <a:pPr marL="374650"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  <a:cs typeface="+mn-cs"/>
              </a:rPr>
              <a:t>Change</a:t>
            </a:r>
            <a:r>
              <a:rPr lang="en-US" sz="1600" kern="0" dirty="0">
                <a:solidFill>
                  <a:srgbClr val="00B050"/>
                </a:solidFill>
              </a:rPr>
              <a:t> has less impact</a:t>
            </a:r>
          </a:p>
          <a:p>
            <a:pPr marL="374650"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Requirements stable and precise</a:t>
            </a:r>
          </a:p>
          <a:p>
            <a:pPr marL="374650"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kern="0" dirty="0">
              <a:solidFill>
                <a:srgbClr val="00B050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3A808D8-A3F9-5D49-A1CC-DC460D7E0986}"/>
              </a:ext>
            </a:extLst>
          </p:cNvPr>
          <p:cNvSpPr txBox="1">
            <a:spLocks/>
          </p:cNvSpPr>
          <p:nvPr/>
        </p:nvSpPr>
        <p:spPr bwMode="auto">
          <a:xfrm>
            <a:off x="4998796" y="4094025"/>
            <a:ext cx="3346442" cy="368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400"/>
              </a:spcBef>
              <a:spcAft>
                <a:spcPts val="400"/>
              </a:spcAft>
              <a:buFontTx/>
              <a:buNone/>
            </a:pPr>
            <a:r>
              <a:rPr lang="en-AU" sz="1600" b="1" kern="0" dirty="0"/>
              <a:t>What are the Disadvantages?</a:t>
            </a:r>
            <a:endParaRPr lang="en-AU" sz="1600" kern="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4E9325F-9496-864A-815B-E3E86BA56718}"/>
              </a:ext>
            </a:extLst>
          </p:cNvPr>
          <p:cNvSpPr txBox="1">
            <a:spLocks/>
          </p:cNvSpPr>
          <p:nvPr/>
        </p:nvSpPr>
        <p:spPr bwMode="auto">
          <a:xfrm>
            <a:off x="3365565" y="2491586"/>
            <a:ext cx="1427816" cy="7837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400"/>
              </a:spcBef>
              <a:spcAft>
                <a:spcPts val="400"/>
              </a:spcAft>
              <a:buFontTx/>
              <a:buNone/>
            </a:pPr>
            <a:endParaRPr lang="en-AU" sz="1600" kern="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031A2A7-B265-1E42-8643-E8B41EB115E6}"/>
              </a:ext>
            </a:extLst>
          </p:cNvPr>
          <p:cNvSpPr txBox="1">
            <a:spLocks/>
          </p:cNvSpPr>
          <p:nvPr/>
        </p:nvSpPr>
        <p:spPr bwMode="auto">
          <a:xfrm>
            <a:off x="5413116" y="4587996"/>
            <a:ext cx="3654684" cy="1399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61950" lvl="1" indent="-2667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50" algn="l"/>
              </a:tabLst>
            </a:pPr>
            <a:r>
              <a:rPr lang="en-US" sz="1600" dirty="0">
                <a:solidFill>
                  <a:srgbClr val="00B050"/>
                </a:solidFill>
              </a:rPr>
              <a:t>Management complexity </a:t>
            </a:r>
          </a:p>
          <a:p>
            <a:pPr marL="361950" lvl="1" indent="-2667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50" algn="l"/>
              </a:tabLst>
            </a:pPr>
            <a:r>
              <a:rPr lang="en-US" sz="1600" dirty="0">
                <a:solidFill>
                  <a:srgbClr val="00B050"/>
                </a:solidFill>
              </a:rPr>
              <a:t>Increased cost</a:t>
            </a:r>
          </a:p>
          <a:p>
            <a:pPr marL="361950" lvl="1" indent="-2667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50" algn="l"/>
              </a:tabLst>
            </a:pPr>
            <a:r>
              <a:rPr lang="en-US" sz="1600" dirty="0">
                <a:solidFill>
                  <a:srgbClr val="00B050"/>
                </a:solidFill>
              </a:rPr>
              <a:t>Partition skill</a:t>
            </a:r>
          </a:p>
          <a:p>
            <a:pPr marL="361950" lvl="1" indent="-2667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50" algn="l"/>
              </a:tabLst>
            </a:pPr>
            <a:r>
              <a:rPr lang="en-US" sz="1600" dirty="0">
                <a:solidFill>
                  <a:srgbClr val="00B050"/>
                </a:solidFill>
              </a:rPr>
              <a:t>Integration risk</a:t>
            </a:r>
          </a:p>
          <a:p>
            <a:pPr marL="361950" lvl="1" indent="-2667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50" algn="l"/>
              </a:tabLst>
            </a:pPr>
            <a:r>
              <a:rPr lang="en-US" sz="1600" dirty="0">
                <a:solidFill>
                  <a:srgbClr val="00B050"/>
                </a:solidFill>
              </a:rPr>
              <a:t>Rigid within each partition </a:t>
            </a:r>
          </a:p>
        </p:txBody>
      </p:sp>
    </p:spTree>
    <p:extLst>
      <p:ext uri="{BB962C8B-B14F-4D97-AF65-F5344CB8AC3E}">
        <p14:creationId xmlns:p14="http://schemas.microsoft.com/office/powerpoint/2010/main" val="121020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V-Model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 </a:t>
            </a:r>
            <a:fld id="{E714E059-E509-4057-9854-D87D1A2F4F01}" type="slidenum">
              <a:rPr lang="en-AU" smtClean="0"/>
              <a:pPr/>
              <a:t>7</a:t>
            </a:fld>
            <a:r>
              <a:rPr lang="en-AU"/>
              <a:t> -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090FCC-6CE6-403B-89E2-8BE302780CE0}"/>
              </a:ext>
            </a:extLst>
          </p:cNvPr>
          <p:cNvSpPr txBox="1">
            <a:spLocks/>
          </p:cNvSpPr>
          <p:nvPr/>
        </p:nvSpPr>
        <p:spPr bwMode="auto">
          <a:xfrm>
            <a:off x="117823" y="1153270"/>
            <a:ext cx="5211293" cy="881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82562" lvl="1" indent="0">
              <a:spcBef>
                <a:spcPts val="0"/>
              </a:spcBef>
              <a:spcAft>
                <a:spcPts val="0"/>
              </a:spcAft>
              <a:buNone/>
            </a:pPr>
            <a:endParaRPr lang="en-AU" sz="900" dirty="0">
              <a:solidFill>
                <a:srgbClr val="0070C0"/>
              </a:solidFill>
            </a:endParaRPr>
          </a:p>
          <a:p>
            <a:pPr marL="182562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B050"/>
                </a:solidFill>
              </a:rPr>
              <a:t>waterfall model plus defined artifact deliverable</a:t>
            </a:r>
          </a:p>
          <a:p>
            <a:pPr marL="182562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B050"/>
                </a:solidFill>
              </a:rPr>
              <a:t>development stage </a:t>
            </a:r>
            <a:r>
              <a:rPr lang="en-US" sz="1800" dirty="0">
                <a:solidFill>
                  <a:srgbClr val="00B050"/>
                </a:solidFill>
                <a:sym typeface="Wingdings" pitchFamily="2" charset="2"/>
              </a:rPr>
              <a:t>      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dirty="0">
                <a:solidFill>
                  <a:srgbClr val="00B050"/>
                </a:solidFill>
                <a:sym typeface="Wingdings" pitchFamily="2" charset="2"/>
              </a:rPr>
              <a:t></a:t>
            </a:r>
            <a:r>
              <a:rPr lang="en-US" sz="1800" dirty="0">
                <a:solidFill>
                  <a:srgbClr val="00B050"/>
                </a:solidFill>
              </a:rPr>
              <a:t> testing phase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CB70C-8D76-4D06-BB6E-C15EB93A2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80" y="2707638"/>
            <a:ext cx="4323296" cy="3323538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3B53165-D2AE-DA4B-B2F1-F6352492DD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69736" y="2393727"/>
            <a:ext cx="3238065" cy="281806"/>
          </a:xfrm>
        </p:spPr>
        <p:txBody>
          <a:bodyPr/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1600" b="1" dirty="0"/>
              <a:t>What are the Advantages?</a:t>
            </a:r>
            <a:endParaRPr lang="en-AU" sz="160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B4BFB84-EB04-944E-A600-2E639E78BB77}"/>
              </a:ext>
            </a:extLst>
          </p:cNvPr>
          <p:cNvSpPr txBox="1">
            <a:spLocks/>
          </p:cNvSpPr>
          <p:nvPr/>
        </p:nvSpPr>
        <p:spPr bwMode="auto">
          <a:xfrm>
            <a:off x="4672300" y="2786585"/>
            <a:ext cx="3541314" cy="1214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68288" lvl="1" indent="-179388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Simple and easy management </a:t>
            </a:r>
          </a:p>
          <a:p>
            <a:pPr marL="271463" lvl="1" indent="-182563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Rigid and sequential deliverable</a:t>
            </a:r>
          </a:p>
          <a:p>
            <a:pPr marL="271463" lvl="1" indent="-182563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Documentation produced</a:t>
            </a:r>
          </a:p>
          <a:p>
            <a:pPr marL="271463" lvl="1" indent="-182563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Requirements stable and precise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DE2A5C-D34A-ED4E-83EC-63B6F830C620}"/>
              </a:ext>
            </a:extLst>
          </p:cNvPr>
          <p:cNvSpPr txBox="1">
            <a:spLocks/>
          </p:cNvSpPr>
          <p:nvPr/>
        </p:nvSpPr>
        <p:spPr bwMode="auto">
          <a:xfrm>
            <a:off x="4732413" y="4150552"/>
            <a:ext cx="3346442" cy="364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400"/>
              </a:spcBef>
              <a:spcAft>
                <a:spcPts val="400"/>
              </a:spcAft>
              <a:buFontTx/>
              <a:buNone/>
            </a:pPr>
            <a:r>
              <a:rPr lang="en-AU" sz="1600" b="1" kern="0" dirty="0"/>
              <a:t>What are the Disadvantages?</a:t>
            </a:r>
            <a:endParaRPr lang="en-AU" sz="1600" kern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463E98F-6690-6D4F-97C9-8198FEF4F74D}"/>
              </a:ext>
            </a:extLst>
          </p:cNvPr>
          <p:cNvSpPr txBox="1">
            <a:spLocks/>
          </p:cNvSpPr>
          <p:nvPr/>
        </p:nvSpPr>
        <p:spPr bwMode="auto">
          <a:xfrm>
            <a:off x="4769736" y="4484225"/>
            <a:ext cx="4061200" cy="1804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82563" lvl="1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Requires discipline</a:t>
            </a:r>
          </a:p>
          <a:p>
            <a:pPr marL="182563" lvl="1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Bad news known late in process</a:t>
            </a:r>
          </a:p>
          <a:p>
            <a:pPr marL="182563" lvl="1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Client feedback known late in process</a:t>
            </a:r>
          </a:p>
          <a:p>
            <a:pPr marL="182563" lvl="1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Discourages change</a:t>
            </a:r>
          </a:p>
          <a:p>
            <a:pPr marL="182563" lvl="1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Test artifacts are expensive</a:t>
            </a:r>
          </a:p>
          <a:p>
            <a:pPr marL="182563" lvl="1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Risks and changes have big impact</a:t>
            </a:r>
          </a:p>
        </p:txBody>
      </p:sp>
    </p:spTree>
    <p:extLst>
      <p:ext uri="{BB962C8B-B14F-4D97-AF65-F5344CB8AC3E}">
        <p14:creationId xmlns:p14="http://schemas.microsoft.com/office/powerpoint/2010/main" val="196726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 </a:t>
            </a:r>
            <a:fld id="{E714E059-E509-4057-9854-D87D1A2F4F01}" type="slidenum">
              <a:rPr lang="en-AU" smtClean="0"/>
              <a:pPr/>
              <a:t>8</a:t>
            </a:fld>
            <a:r>
              <a:rPr lang="en-AU"/>
              <a:t> -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090FCC-6CE6-403B-89E2-8BE302780CE0}"/>
              </a:ext>
            </a:extLst>
          </p:cNvPr>
          <p:cNvSpPr txBox="1">
            <a:spLocks/>
          </p:cNvSpPr>
          <p:nvPr/>
        </p:nvSpPr>
        <p:spPr bwMode="auto">
          <a:xfrm>
            <a:off x="945747" y="1716055"/>
            <a:ext cx="7252506" cy="298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endParaRPr lang="en-AU" sz="2000" dirty="0">
              <a:solidFill>
                <a:srgbClr val="00B050"/>
              </a:solidFill>
            </a:endParaRP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a) Requirements continue to emerge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b) Customer gives time to project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c) Mature technologies and tools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d) Change is welcome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e) a &amp; b &amp; d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endParaRPr lang="en-AU" sz="2000" dirty="0">
              <a:solidFill>
                <a:srgbClr val="00B050"/>
              </a:solidFill>
            </a:endParaRP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000" dirty="0"/>
              <a:t>e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F297DBB-5878-BE41-A44A-2B6790446CE3}"/>
              </a:ext>
            </a:extLst>
          </p:cNvPr>
          <p:cNvSpPr txBox="1">
            <a:spLocks/>
          </p:cNvSpPr>
          <p:nvPr/>
        </p:nvSpPr>
        <p:spPr bwMode="auto">
          <a:xfrm>
            <a:off x="1172995" y="1185383"/>
            <a:ext cx="7025258" cy="765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400" dirty="0"/>
              <a:t>When should you choose agile?</a:t>
            </a:r>
          </a:p>
          <a:p>
            <a:pPr marL="271463" lvl="1" indent="-182563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4804B66-30E6-5446-8C0E-90930A32DA63}"/>
              </a:ext>
            </a:extLst>
          </p:cNvPr>
          <p:cNvSpPr txBox="1">
            <a:spLocks/>
          </p:cNvSpPr>
          <p:nvPr/>
        </p:nvSpPr>
        <p:spPr bwMode="auto">
          <a:xfrm>
            <a:off x="1811118" y="5735365"/>
            <a:ext cx="5668042" cy="51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71463" lvl="1" indent="-182563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2000" dirty="0">
              <a:solidFill>
                <a:srgbClr val="00B050"/>
              </a:solidFill>
            </a:endParaRPr>
          </a:p>
        </p:txBody>
      </p:sp>
      <p:sp>
        <p:nvSpPr>
          <p:cNvPr id="17" name="Shape 93">
            <a:extLst>
              <a:ext uri="{FF2B5EF4-FFF2-40B4-BE49-F238E27FC236}">
                <a16:creationId xmlns:a16="http://schemas.microsoft.com/office/drawing/2014/main" id="{BD3CDE4B-276B-1949-931E-13A3C7628C97}"/>
              </a:ext>
            </a:extLst>
          </p:cNvPr>
          <p:cNvSpPr txBox="1">
            <a:spLocks/>
          </p:cNvSpPr>
          <p:nvPr/>
        </p:nvSpPr>
        <p:spPr>
          <a:xfrm>
            <a:off x="5517396" y="5992785"/>
            <a:ext cx="3393913" cy="4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</a:pPr>
            <a:r>
              <a:rPr lang="en-AU" sz="2400" kern="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from Lecture 2, slide 27</a:t>
            </a:r>
            <a:endParaRPr lang="en-AU" kern="0" dirty="0"/>
          </a:p>
          <a:p>
            <a:pPr marL="0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AU" kern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42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85F75B2-0F2F-FC4C-8217-4DD3CED35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70" y="2557219"/>
            <a:ext cx="4555159" cy="28542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Agile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 </a:t>
            </a:r>
            <a:fld id="{E714E059-E509-4057-9854-D87D1A2F4F01}" type="slidenum">
              <a:rPr lang="en-AU" smtClean="0"/>
              <a:pPr/>
              <a:t>9</a:t>
            </a:fld>
            <a:r>
              <a:rPr lang="en-AU"/>
              <a:t> -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090FCC-6CE6-403B-89E2-8BE302780CE0}"/>
              </a:ext>
            </a:extLst>
          </p:cNvPr>
          <p:cNvSpPr txBox="1">
            <a:spLocks/>
          </p:cNvSpPr>
          <p:nvPr/>
        </p:nvSpPr>
        <p:spPr bwMode="auto">
          <a:xfrm>
            <a:off x="475989" y="1277656"/>
            <a:ext cx="5323562" cy="871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82562" lvl="1" indent="0">
              <a:spcBef>
                <a:spcPts val="0"/>
              </a:spcBef>
              <a:spcAft>
                <a:spcPts val="0"/>
              </a:spcAft>
              <a:buNone/>
            </a:pPr>
            <a:endParaRPr lang="en-AU" sz="900" dirty="0">
              <a:solidFill>
                <a:srgbClr val="0070C0"/>
              </a:solidFill>
            </a:endParaRPr>
          </a:p>
          <a:p>
            <a:pPr marL="182562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B050"/>
                </a:solidFill>
              </a:rPr>
              <a:t>Scrum: </a:t>
            </a:r>
            <a:r>
              <a:rPr lang="en-AU" sz="1800" dirty="0"/>
              <a:t>method to organize working teams</a:t>
            </a:r>
            <a:endParaRPr lang="en-US" sz="1800" dirty="0">
              <a:solidFill>
                <a:srgbClr val="0070C0"/>
              </a:solidFill>
            </a:endParaRPr>
          </a:p>
          <a:p>
            <a:pPr marL="182562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B050"/>
                </a:solidFill>
              </a:rPr>
              <a:t>XP: </a:t>
            </a:r>
            <a:r>
              <a:rPr lang="en-AU" sz="1800" dirty="0"/>
              <a:t>method to improve code quality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3B53165-D2AE-DA4B-B2F1-F6352492DD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69736" y="2393727"/>
            <a:ext cx="3238065" cy="281806"/>
          </a:xfrm>
        </p:spPr>
        <p:txBody>
          <a:bodyPr/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1600" b="1" dirty="0"/>
              <a:t>What are the Advantages?</a:t>
            </a:r>
            <a:endParaRPr lang="en-AU" sz="160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B4BFB84-EB04-944E-A600-2E639E78BB77}"/>
              </a:ext>
            </a:extLst>
          </p:cNvPr>
          <p:cNvSpPr txBox="1">
            <a:spLocks/>
          </p:cNvSpPr>
          <p:nvPr/>
        </p:nvSpPr>
        <p:spPr bwMode="auto">
          <a:xfrm>
            <a:off x="4672300" y="2786584"/>
            <a:ext cx="4471700" cy="1393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68288" lvl="1" indent="-179388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Transparent productivity due to fast releases</a:t>
            </a:r>
          </a:p>
          <a:p>
            <a:pPr marL="268288" lvl="1" indent="-179388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Focus on client satisfaction</a:t>
            </a:r>
          </a:p>
          <a:p>
            <a:pPr marL="668338" lvl="2" indent="-179388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Embraces change</a:t>
            </a:r>
          </a:p>
          <a:p>
            <a:pPr marL="668338" lvl="2" indent="-179388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Requirements emerge</a:t>
            </a:r>
          </a:p>
          <a:p>
            <a:pPr marL="268288" lvl="1" indent="-179388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Efficient and simple code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DE2A5C-D34A-ED4E-83EC-63B6F830C620}"/>
              </a:ext>
            </a:extLst>
          </p:cNvPr>
          <p:cNvSpPr txBox="1">
            <a:spLocks/>
          </p:cNvSpPr>
          <p:nvPr/>
        </p:nvSpPr>
        <p:spPr bwMode="auto">
          <a:xfrm>
            <a:off x="4769736" y="4572744"/>
            <a:ext cx="3346442" cy="477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400"/>
              </a:spcBef>
              <a:spcAft>
                <a:spcPts val="400"/>
              </a:spcAft>
              <a:buFontTx/>
              <a:buNone/>
            </a:pPr>
            <a:r>
              <a:rPr lang="en-AU" sz="1600" b="1" kern="0" dirty="0"/>
              <a:t>What are the Disadvantages?</a:t>
            </a:r>
            <a:endParaRPr lang="en-AU" sz="1600" kern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463E98F-6690-6D4F-97C9-8198FEF4F74D}"/>
              </a:ext>
            </a:extLst>
          </p:cNvPr>
          <p:cNvSpPr txBox="1">
            <a:spLocks/>
          </p:cNvSpPr>
          <p:nvPr/>
        </p:nvSpPr>
        <p:spPr bwMode="auto">
          <a:xfrm>
            <a:off x="4769736" y="4925077"/>
            <a:ext cx="4113007" cy="1034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96863"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Requires experience of ceremonies </a:t>
            </a:r>
          </a:p>
          <a:p>
            <a:pPr marL="296863"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Requires teamwork skills</a:t>
            </a:r>
          </a:p>
          <a:p>
            <a:pPr marL="296863"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Giant “TODO” list lacks design overview</a:t>
            </a:r>
          </a:p>
          <a:p>
            <a:pPr marL="182563" lvl="1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71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theme/theme1.xml><?xml version="1.0" encoding="utf-8"?>
<a:theme xmlns:a="http://schemas.openxmlformats.org/drawingml/2006/main" name="UniMelb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10837</TotalTime>
  <Words>899</Words>
  <Application>Microsoft Office PowerPoint</Application>
  <PresentationFormat>On-screen Show (4:3)</PresentationFormat>
  <Paragraphs>226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Roboto</vt:lpstr>
      <vt:lpstr>UniMelb</vt:lpstr>
      <vt:lpstr>SWEN90016  Software Processes &amp; Project Management</vt:lpstr>
      <vt:lpstr>Today’s aim</vt:lpstr>
      <vt:lpstr>Quiz time</vt:lpstr>
      <vt:lpstr>Quiz time</vt:lpstr>
      <vt:lpstr>Waterfall</vt:lpstr>
      <vt:lpstr>Incremental</vt:lpstr>
      <vt:lpstr>V-Model</vt:lpstr>
      <vt:lpstr>Quiz time</vt:lpstr>
      <vt:lpstr>Agile</vt:lpstr>
      <vt:lpstr>Compare SDLCs</vt:lpstr>
      <vt:lpstr>Today’s aim</vt:lpstr>
      <vt:lpstr>Planning Phase</vt:lpstr>
      <vt:lpstr>Case Study Analysis</vt:lpstr>
      <vt:lpstr>PowerPoint Presentation</vt:lpstr>
      <vt:lpstr>Project Analysis</vt:lpstr>
      <vt:lpstr>Assignment 1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Rachelle Bosua</dc:creator>
  <cp:keywords/>
  <dc:description/>
  <cp:lastModifiedBy>Marion Zalk</cp:lastModifiedBy>
  <cp:revision>518</cp:revision>
  <cp:lastPrinted>2017-03-28T01:42:46Z</cp:lastPrinted>
  <dcterms:created xsi:type="dcterms:W3CDTF">2017-03-05T09:26:02Z</dcterms:created>
  <dcterms:modified xsi:type="dcterms:W3CDTF">2019-08-18T23:38:48Z</dcterms:modified>
  <cp:category/>
</cp:coreProperties>
</file>